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1975" r:id="rId2"/>
    <p:sldId id="615" r:id="rId3"/>
    <p:sldId id="2118" r:id="rId4"/>
    <p:sldId id="2128" r:id="rId5"/>
    <p:sldId id="2119" r:id="rId6"/>
    <p:sldId id="2127" r:id="rId7"/>
    <p:sldId id="2129" r:id="rId8"/>
    <p:sldId id="2150" r:id="rId9"/>
    <p:sldId id="2153" r:id="rId10"/>
    <p:sldId id="2130" r:id="rId11"/>
    <p:sldId id="2131" r:id="rId12"/>
    <p:sldId id="2149" r:id="rId13"/>
    <p:sldId id="2148" r:id="rId14"/>
    <p:sldId id="2120" r:id="rId15"/>
    <p:sldId id="2132" r:id="rId16"/>
    <p:sldId id="2136" r:id="rId17"/>
    <p:sldId id="2121" r:id="rId18"/>
    <p:sldId id="2137" r:id="rId19"/>
    <p:sldId id="2151" r:id="rId20"/>
    <p:sldId id="2152" r:id="rId21"/>
    <p:sldId id="2138" r:id="rId22"/>
    <p:sldId id="2122" r:id="rId23"/>
    <p:sldId id="2141" r:id="rId24"/>
    <p:sldId id="2154" r:id="rId25"/>
    <p:sldId id="2124" r:id="rId26"/>
    <p:sldId id="1994" r:id="rId27"/>
    <p:sldId id="607" r:id="rId28"/>
  </p:sldIdLst>
  <p:sldSz cx="11522075" cy="6480175"/>
  <p:notesSz cx="10234613" cy="7099300"/>
  <p:defaultTex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1">
          <p15:clr>
            <a:srgbClr val="A4A3A4"/>
          </p15:clr>
        </p15:guide>
        <p15:guide id="2" pos="3628">
          <p15:clr>
            <a:srgbClr val="A4A3A4"/>
          </p15:clr>
        </p15:guide>
      </p15:sldGuideLst>
    </p:ext>
    <p:ext uri="{2D200454-40CA-4A62-9FC3-DE9A4176ACB9}">
      <p15:notesGuideLst xmlns:p15="http://schemas.microsoft.com/office/powerpoint/2012/main">
        <p15:guide id="1" orient="horz" pos="2280" userDrawn="1">
          <p15:clr>
            <a:srgbClr val="A4A3A4"/>
          </p15:clr>
        </p15:guide>
        <p15:guide id="2" pos="322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39E87"/>
    <a:srgbClr val="B9B9B9"/>
    <a:srgbClr val="28A993"/>
    <a:srgbClr val="8064A2"/>
    <a:srgbClr val="9E1E33"/>
    <a:srgbClr val="DF7874"/>
    <a:srgbClr val="548ED5"/>
    <a:srgbClr val="9D1D3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5019" autoAdjust="0"/>
  </p:normalViewPr>
  <p:slideViewPr>
    <p:cSldViewPr>
      <p:cViewPr varScale="1">
        <p:scale>
          <a:sx n="74" d="100"/>
          <a:sy n="74" d="100"/>
        </p:scale>
        <p:origin x="989" y="62"/>
      </p:cViewPr>
      <p:guideLst>
        <p:guide orient="horz" pos="2081"/>
        <p:guide pos="3628"/>
      </p:guideLst>
    </p:cSldViewPr>
  </p:slideViewPr>
  <p:outlineViewPr>
    <p:cViewPr>
      <p:scale>
        <a:sx n="33" d="100"/>
        <a:sy n="33" d="100"/>
      </p:scale>
      <p:origin x="0" y="-1253"/>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3274" y="62"/>
      </p:cViewPr>
      <p:guideLst>
        <p:guide orient="horz" pos="2280"/>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436115" cy="356441"/>
          </a:xfrm>
          <a:prstGeom prst="rect">
            <a:avLst/>
          </a:prstGeom>
        </p:spPr>
        <p:txBody>
          <a:bodyPr vert="horz" lIns="94753" tIns="47377" rIns="94753" bIns="47377" rtlCol="0"/>
          <a:lstStyle>
            <a:lvl1pPr algn="l">
              <a:defRPr sz="1100"/>
            </a:lvl1pPr>
          </a:lstStyle>
          <a:p>
            <a:endParaRPr lang="zh-CN" altLang="en-US"/>
          </a:p>
        </p:txBody>
      </p:sp>
      <p:sp>
        <p:nvSpPr>
          <p:cNvPr id="3" name="日期占位符 2"/>
          <p:cNvSpPr>
            <a:spLocks noGrp="1"/>
          </p:cNvSpPr>
          <p:nvPr>
            <p:ph type="dt" sz="quarter" idx="1"/>
          </p:nvPr>
        </p:nvSpPr>
        <p:spPr>
          <a:xfrm>
            <a:off x="5796110" y="1"/>
            <a:ext cx="4436115" cy="356441"/>
          </a:xfrm>
          <a:prstGeom prst="rect">
            <a:avLst/>
          </a:prstGeom>
        </p:spPr>
        <p:txBody>
          <a:bodyPr vert="horz" lIns="94753" tIns="47377" rIns="94753" bIns="47377" rtlCol="0"/>
          <a:lstStyle>
            <a:lvl1pPr algn="r">
              <a:defRPr sz="1100"/>
            </a:lvl1pPr>
          </a:lstStyle>
          <a:p>
            <a:fld id="{C4531967-D358-4E9F-907A-F17D4A704FAB}" type="datetimeFigureOut">
              <a:rPr lang="zh-CN" altLang="en-US" smtClean="0"/>
              <a:t>2023/10/10</a:t>
            </a:fld>
            <a:endParaRPr lang="zh-CN" altLang="en-US"/>
          </a:p>
        </p:txBody>
      </p:sp>
      <p:sp>
        <p:nvSpPr>
          <p:cNvPr id="4" name="页脚占位符 3"/>
          <p:cNvSpPr>
            <a:spLocks noGrp="1"/>
          </p:cNvSpPr>
          <p:nvPr>
            <p:ph type="ftr" sz="quarter" idx="2"/>
          </p:nvPr>
        </p:nvSpPr>
        <p:spPr>
          <a:xfrm>
            <a:off x="1" y="6742861"/>
            <a:ext cx="4436115" cy="356441"/>
          </a:xfrm>
          <a:prstGeom prst="rect">
            <a:avLst/>
          </a:prstGeom>
        </p:spPr>
        <p:txBody>
          <a:bodyPr vert="horz" lIns="94753" tIns="47377" rIns="94753" bIns="47377" rtlCol="0" anchor="b"/>
          <a:lstStyle>
            <a:lvl1pPr algn="l">
              <a:defRPr sz="1100"/>
            </a:lvl1pPr>
          </a:lstStyle>
          <a:p>
            <a:endParaRPr lang="zh-CN" altLang="en-US"/>
          </a:p>
        </p:txBody>
      </p:sp>
      <p:sp>
        <p:nvSpPr>
          <p:cNvPr id="5" name="灯片编号占位符 4"/>
          <p:cNvSpPr>
            <a:spLocks noGrp="1"/>
          </p:cNvSpPr>
          <p:nvPr>
            <p:ph type="sldNum" sz="quarter" idx="3"/>
          </p:nvPr>
        </p:nvSpPr>
        <p:spPr>
          <a:xfrm>
            <a:off x="5796110" y="6742861"/>
            <a:ext cx="4436115" cy="356441"/>
          </a:xfrm>
          <a:prstGeom prst="rect">
            <a:avLst/>
          </a:prstGeom>
        </p:spPr>
        <p:txBody>
          <a:bodyPr vert="horz" lIns="94753" tIns="47377" rIns="94753" bIns="47377" rtlCol="0" anchor="b"/>
          <a:lstStyle>
            <a:lvl1pPr algn="r">
              <a:defRPr sz="1100"/>
            </a:lvl1pPr>
          </a:lstStyle>
          <a:p>
            <a:fld id="{964C17C3-D7F6-4C7E-9468-134A6D9D61A7}" type="slidenum">
              <a:rPr lang="zh-CN" altLang="en-US" smtClean="0"/>
              <a:t>‹#›</a:t>
            </a:fld>
            <a:endParaRPr lang="zh-CN" altLang="en-US"/>
          </a:p>
        </p:txBody>
      </p:sp>
    </p:spTree>
    <p:extLst>
      <p:ext uri="{BB962C8B-B14F-4D97-AF65-F5344CB8AC3E}">
        <p14:creationId xmlns:p14="http://schemas.microsoft.com/office/powerpoint/2010/main" val="189384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7" y="0"/>
            <a:ext cx="4434997" cy="354965"/>
          </a:xfrm>
          <a:prstGeom prst="rect">
            <a:avLst/>
          </a:prstGeom>
        </p:spPr>
        <p:txBody>
          <a:bodyPr vert="horz" lIns="94753" tIns="47377" rIns="94753" bIns="47377" rtlCol="0"/>
          <a:lstStyle>
            <a:lvl1pPr algn="l">
              <a:defRPr sz="1100"/>
            </a:lvl1pPr>
          </a:lstStyle>
          <a:p>
            <a:endParaRPr lang="zh-CN" altLang="en-US"/>
          </a:p>
        </p:txBody>
      </p:sp>
      <p:sp>
        <p:nvSpPr>
          <p:cNvPr id="3" name="日期占位符 2"/>
          <p:cNvSpPr>
            <a:spLocks noGrp="1"/>
          </p:cNvSpPr>
          <p:nvPr>
            <p:ph type="dt" idx="1"/>
          </p:nvPr>
        </p:nvSpPr>
        <p:spPr>
          <a:xfrm>
            <a:off x="5797251" y="0"/>
            <a:ext cx="4434997" cy="354965"/>
          </a:xfrm>
          <a:prstGeom prst="rect">
            <a:avLst/>
          </a:prstGeom>
        </p:spPr>
        <p:txBody>
          <a:bodyPr vert="horz" lIns="94753" tIns="47377" rIns="94753" bIns="47377" rtlCol="0"/>
          <a:lstStyle>
            <a:lvl1pPr algn="r">
              <a:defRPr sz="1100"/>
            </a:lvl1pPr>
          </a:lstStyle>
          <a:p>
            <a:fld id="{72702D6A-CF35-4922-A19F-474CBF836932}"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2751138" y="533400"/>
            <a:ext cx="4732337" cy="2662238"/>
          </a:xfrm>
          <a:prstGeom prst="rect">
            <a:avLst/>
          </a:prstGeom>
          <a:noFill/>
          <a:ln w="12700">
            <a:solidFill>
              <a:prstClr val="black"/>
            </a:solidFill>
          </a:ln>
        </p:spPr>
        <p:txBody>
          <a:bodyPr vert="horz" lIns="94753" tIns="47377" rIns="94753" bIns="47377" rtlCol="0" anchor="ctr"/>
          <a:lstStyle/>
          <a:p>
            <a:endParaRPr lang="zh-CN" altLang="en-US"/>
          </a:p>
        </p:txBody>
      </p:sp>
      <p:sp>
        <p:nvSpPr>
          <p:cNvPr id="5" name="备注占位符 4"/>
          <p:cNvSpPr>
            <a:spLocks noGrp="1"/>
          </p:cNvSpPr>
          <p:nvPr>
            <p:ph type="body" sz="quarter" idx="3"/>
          </p:nvPr>
        </p:nvSpPr>
        <p:spPr>
          <a:xfrm>
            <a:off x="1023463" y="3372170"/>
            <a:ext cx="8187690" cy="3194685"/>
          </a:xfrm>
          <a:prstGeom prst="rect">
            <a:avLst/>
          </a:prstGeom>
        </p:spPr>
        <p:txBody>
          <a:bodyPr vert="horz" lIns="94753" tIns="47377" rIns="94753" bIns="4737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7" y="6743104"/>
            <a:ext cx="4434997" cy="354965"/>
          </a:xfrm>
          <a:prstGeom prst="rect">
            <a:avLst/>
          </a:prstGeom>
        </p:spPr>
        <p:txBody>
          <a:bodyPr vert="horz" lIns="94753" tIns="47377" rIns="94753" bIns="47377" rtlCol="0" anchor="b"/>
          <a:lstStyle>
            <a:lvl1pPr algn="l">
              <a:defRPr sz="1100"/>
            </a:lvl1pPr>
          </a:lstStyle>
          <a:p>
            <a:endParaRPr lang="zh-CN" altLang="en-US"/>
          </a:p>
        </p:txBody>
      </p:sp>
      <p:sp>
        <p:nvSpPr>
          <p:cNvPr id="7" name="灯片编号占位符 6"/>
          <p:cNvSpPr>
            <a:spLocks noGrp="1"/>
          </p:cNvSpPr>
          <p:nvPr>
            <p:ph type="sldNum" sz="quarter" idx="5"/>
          </p:nvPr>
        </p:nvSpPr>
        <p:spPr>
          <a:xfrm>
            <a:off x="5797251" y="6743104"/>
            <a:ext cx="4434997" cy="354965"/>
          </a:xfrm>
          <a:prstGeom prst="rect">
            <a:avLst/>
          </a:prstGeom>
        </p:spPr>
        <p:txBody>
          <a:bodyPr vert="horz" lIns="94753" tIns="47377" rIns="94753" bIns="47377" rtlCol="0" anchor="b"/>
          <a:lstStyle>
            <a:lvl1pPr algn="r">
              <a:defRPr sz="1100"/>
            </a:lvl1pPr>
          </a:lstStyle>
          <a:p>
            <a:fld id="{00BE3BAD-15B5-4674-826F-A2FA4BED5D19}" type="slidenum">
              <a:rPr lang="zh-CN" altLang="en-US" smtClean="0"/>
              <a:t>‹#›</a:t>
            </a:fld>
            <a:endParaRPr lang="zh-CN" altLang="en-US"/>
          </a:p>
        </p:txBody>
      </p:sp>
    </p:spTree>
    <p:extLst>
      <p:ext uri="{BB962C8B-B14F-4D97-AF65-F5344CB8AC3E}">
        <p14:creationId xmlns:p14="http://schemas.microsoft.com/office/powerpoint/2010/main" val="2023266701"/>
      </p:ext>
    </p:extLst>
  </p:cSld>
  <p:clrMap bg1="lt1" tx1="dk1" bg2="lt2" tx2="dk2" accent1="accent1" accent2="accent2" accent3="accent3" accent4="accent4" accent5="accent5" accent6="accent6" hlink="hlink" folHlink="folHlink"/>
  <p:notesStyle>
    <a:lvl1pPr marL="0" algn="l" defTabSz="1151890" rtl="0" eaLnBrk="1" latinLnBrk="0" hangingPunct="1">
      <a:defRPr sz="1500" kern="1200">
        <a:solidFill>
          <a:schemeClr val="tx1"/>
        </a:solidFill>
        <a:latin typeface="+mn-lt"/>
        <a:ea typeface="+mn-ea"/>
        <a:cs typeface="+mn-cs"/>
      </a:defRPr>
    </a:lvl1pPr>
    <a:lvl2pPr marL="575945" algn="l" defTabSz="1151890" rtl="0" eaLnBrk="1" latinLnBrk="0" hangingPunct="1">
      <a:defRPr sz="1500" kern="1200">
        <a:solidFill>
          <a:schemeClr val="tx1"/>
        </a:solidFill>
        <a:latin typeface="+mn-lt"/>
        <a:ea typeface="+mn-ea"/>
        <a:cs typeface="+mn-cs"/>
      </a:defRPr>
    </a:lvl2pPr>
    <a:lvl3pPr marL="1151890" algn="l" defTabSz="1151890" rtl="0" eaLnBrk="1" latinLnBrk="0" hangingPunct="1">
      <a:defRPr sz="1500" kern="1200">
        <a:solidFill>
          <a:schemeClr val="tx1"/>
        </a:solidFill>
        <a:latin typeface="+mn-lt"/>
        <a:ea typeface="+mn-ea"/>
        <a:cs typeface="+mn-cs"/>
      </a:defRPr>
    </a:lvl3pPr>
    <a:lvl4pPr marL="1728470" algn="l" defTabSz="1151890" rtl="0" eaLnBrk="1" latinLnBrk="0" hangingPunct="1">
      <a:defRPr sz="1500" kern="1200">
        <a:solidFill>
          <a:schemeClr val="tx1"/>
        </a:solidFill>
        <a:latin typeface="+mn-lt"/>
        <a:ea typeface="+mn-ea"/>
        <a:cs typeface="+mn-cs"/>
      </a:defRPr>
    </a:lvl4pPr>
    <a:lvl5pPr marL="2304415" algn="l" defTabSz="1151890" rtl="0" eaLnBrk="1" latinLnBrk="0" hangingPunct="1">
      <a:defRPr sz="1500" kern="1200">
        <a:solidFill>
          <a:schemeClr val="tx1"/>
        </a:solidFill>
        <a:latin typeface="+mn-lt"/>
        <a:ea typeface="+mn-ea"/>
        <a:cs typeface="+mn-cs"/>
      </a:defRPr>
    </a:lvl5pPr>
    <a:lvl6pPr marL="2880360" algn="l" defTabSz="1151890" rtl="0" eaLnBrk="1" latinLnBrk="0" hangingPunct="1">
      <a:defRPr sz="1500" kern="1200">
        <a:solidFill>
          <a:schemeClr val="tx1"/>
        </a:solidFill>
        <a:latin typeface="+mn-lt"/>
        <a:ea typeface="+mn-ea"/>
        <a:cs typeface="+mn-cs"/>
      </a:defRPr>
    </a:lvl6pPr>
    <a:lvl7pPr marL="3456305" algn="l" defTabSz="1151890" rtl="0" eaLnBrk="1" latinLnBrk="0" hangingPunct="1">
      <a:defRPr sz="1500" kern="1200">
        <a:solidFill>
          <a:schemeClr val="tx1"/>
        </a:solidFill>
        <a:latin typeface="+mn-lt"/>
        <a:ea typeface="+mn-ea"/>
        <a:cs typeface="+mn-cs"/>
      </a:defRPr>
    </a:lvl7pPr>
    <a:lvl8pPr marL="4032250" algn="l" defTabSz="1151890" rtl="0" eaLnBrk="1" latinLnBrk="0" hangingPunct="1">
      <a:defRPr sz="1500" kern="1200">
        <a:solidFill>
          <a:schemeClr val="tx1"/>
        </a:solidFill>
        <a:latin typeface="+mn-lt"/>
        <a:ea typeface="+mn-ea"/>
        <a:cs typeface="+mn-cs"/>
      </a:defRPr>
    </a:lvl8pPr>
    <a:lvl9pPr marL="4608830" algn="l" defTabSz="115189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t>1</a:t>
            </a:fld>
            <a:endParaRPr lang="zh-CN" altLang="en-US"/>
          </a:p>
        </p:txBody>
      </p:sp>
    </p:spTree>
    <p:extLst>
      <p:ext uri="{BB962C8B-B14F-4D97-AF65-F5344CB8AC3E}">
        <p14:creationId xmlns:p14="http://schemas.microsoft.com/office/powerpoint/2010/main" val="286158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这里就是提高活体细胞图像分辨率的例子。</a:t>
            </a:r>
            <a:endParaRPr lang="en-US" altLang="zh-CN" dirty="0"/>
          </a:p>
          <a:p>
            <a:pPr marL="0" marR="0" lvl="0" indent="0" algn="l" defTabSz="1151890" rtl="0" eaLnBrk="1" fontAlgn="auto" latinLnBrk="0" hangingPunct="1">
              <a:lnSpc>
                <a:spcPct val="100000"/>
              </a:lnSpc>
              <a:spcBef>
                <a:spcPts val="0"/>
              </a:spcBef>
              <a:spcAft>
                <a:spcPts val="0"/>
              </a:spcAft>
              <a:buClrTx/>
              <a:buSzTx/>
              <a:buFontTx/>
              <a:buNone/>
              <a:tabLst/>
              <a:defRPr/>
            </a:pPr>
            <a:r>
              <a:rPr lang="en-US" altLang="zh-CN" dirty="0"/>
              <a:t>Confocal</a:t>
            </a:r>
            <a:r>
              <a:rPr lang="zh-CN" altLang="en-US" dirty="0"/>
              <a:t>和</a:t>
            </a:r>
            <a:r>
              <a:rPr lang="en-US" altLang="zh-CN" dirty="0"/>
              <a:t>STED</a:t>
            </a:r>
            <a:r>
              <a:rPr lang="zh-CN" altLang="en-US" dirty="0"/>
              <a:t>是两种显微镜。</a:t>
            </a:r>
            <a:endParaRPr lang="en-US" altLang="zh-CN" dirty="0"/>
          </a:p>
          <a:p>
            <a:pPr marL="0" marR="0" lvl="0" indent="0" algn="l" defTabSz="1151890" rtl="0" eaLnBrk="1" fontAlgn="auto" latinLnBrk="0" hangingPunct="1">
              <a:lnSpc>
                <a:spcPct val="100000"/>
              </a:lnSpc>
              <a:spcBef>
                <a:spcPts val="0"/>
              </a:spcBef>
              <a:spcAft>
                <a:spcPts val="0"/>
              </a:spcAft>
              <a:buClrTx/>
              <a:buSzTx/>
              <a:buFontTx/>
              <a:buNone/>
              <a:tabLst/>
              <a:defRPr/>
            </a:pPr>
            <a:r>
              <a:rPr lang="en-US" altLang="zh-CN" dirty="0"/>
              <a:t>Sparse</a:t>
            </a:r>
            <a:r>
              <a:rPr lang="zh-CN" altLang="en-US" dirty="0"/>
              <a:t>意思是</a:t>
            </a:r>
            <a:r>
              <a:rPr lang="en-US" altLang="zh-CN" dirty="0"/>
              <a:t>sparse deconvolution</a:t>
            </a:r>
            <a:r>
              <a:rPr lang="zh-CN" altLang="en-US" dirty="0"/>
              <a:t>也就是稀疏反卷积算法。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12</a:t>
            </a:fld>
            <a:endParaRPr lang="zh-CN" altLang="en-US"/>
          </a:p>
        </p:txBody>
      </p:sp>
    </p:spTree>
    <p:extLst>
      <p:ext uri="{BB962C8B-B14F-4D97-AF65-F5344CB8AC3E}">
        <p14:creationId xmlns:p14="http://schemas.microsoft.com/office/powerpoint/2010/main" val="311447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还有一项重要的任务是去噪，它涉及从噪声中区分相关信号并学习去除噪声。像比较经典的方法，去噪自动编码器，可以将高维输入数据投影成更紧凑的表征。这些自动编码器最大限度地减少了未损坏的输入数据点和它们的噪声损坏版本的压缩表示的重建之间的差异。例如，在单细胞基因组学中，自动编码器在数百万细胞中优化基于计数的基因激活载体，通常用于改进蛋白质</a:t>
            </a:r>
            <a:r>
              <a:rPr lang="en-US" altLang="zh-CN" dirty="0"/>
              <a:t>- </a:t>
            </a:r>
            <a:r>
              <a:rPr lang="en-US" altLang="zh-CN" dirty="0" err="1"/>
              <a:t>rna</a:t>
            </a:r>
            <a:r>
              <a:rPr lang="zh-CN" altLang="en-US" dirty="0"/>
              <a:t>表达分析。</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13</a:t>
            </a:fld>
            <a:endParaRPr lang="zh-CN" altLang="en-US"/>
          </a:p>
        </p:txBody>
      </p:sp>
    </p:spTree>
    <p:extLst>
      <p:ext uri="{BB962C8B-B14F-4D97-AF65-F5344CB8AC3E}">
        <p14:creationId xmlns:p14="http://schemas.microsoft.com/office/powerpoint/2010/main" val="390137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AI</a:t>
            </a:r>
            <a:r>
              <a:rPr lang="zh-CN" altLang="en-US" dirty="0"/>
              <a:t>在不同的抽象层次上提取科学数据的有意义的表示，并对其进行优化。科学上有意义的表征是紧凑的，有区分性的，并对潜在的机制进行编码。在这里，我们介绍了几种策略</a:t>
            </a:r>
            <a:r>
              <a:rPr lang="en-US" altLang="zh-CN" dirty="0"/>
              <a:t>:</a:t>
            </a:r>
            <a:r>
              <a:rPr lang="zh-CN" altLang="en-US" dirty="0"/>
              <a:t>几何先验、自监督学习、语言建模和</a:t>
            </a:r>
            <a:r>
              <a:rPr lang="en-US" altLang="zh-CN" dirty="0"/>
              <a:t>Neural operators</a:t>
            </a:r>
            <a:r>
              <a:rPr lang="zh-CN" altLang="en-US" dirty="0"/>
              <a:t>。</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14</a:t>
            </a:fld>
            <a:endParaRPr lang="zh-CN" altLang="en-US"/>
          </a:p>
        </p:txBody>
      </p:sp>
    </p:spTree>
    <p:extLst>
      <p:ext uri="{BB962C8B-B14F-4D97-AF65-F5344CB8AC3E}">
        <p14:creationId xmlns:p14="http://schemas.microsoft.com/office/powerpoint/2010/main" val="2002605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在表征的学习中，整合几何先验是非常有效的。对称是几何学中一个被广泛研究的概念。它可以用不变性和等变性来描述</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15</a:t>
            </a:fld>
            <a:endParaRPr lang="zh-CN" altLang="en-US"/>
          </a:p>
        </p:txBody>
      </p:sp>
    </p:spTree>
    <p:extLst>
      <p:ext uri="{BB962C8B-B14F-4D97-AF65-F5344CB8AC3E}">
        <p14:creationId xmlns:p14="http://schemas.microsoft.com/office/powerpoint/2010/main" val="90326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标准的神经网络模型可能不太适合科学应用，因为它们通常会假设一个固定的数据离散化方式。现实世界中的物理现象通常是连续的，例如地震活动，天气变化等等。而数据则通常要假定一个固定的离散化方式来采样，比如以每分钟或者每天为间隔来采样。那么标准神经网络如果训练过程和评估过程，数据分辨率发生变化时，那性能就会下降。而神经算子可以解决这个问题。神经算子通过学习函数空间之间的映射来学习表征，这样能保证是离散化不变的，这意味着它们可以在输入的任何离散化方式上，也就是可以在任何分辨率或网格下进行</a:t>
            </a:r>
            <a:r>
              <a:rPr lang="en-US" altLang="zh-CN" dirty="0"/>
              <a:t>inference</a:t>
            </a:r>
            <a:r>
              <a:rPr lang="zh-CN" altLang="en-US" dirty="0"/>
              <a:t>，而不需要重新训练。</a:t>
            </a:r>
            <a:endParaRPr lang="en-US" altLang="zh-CN" dirty="0"/>
          </a:p>
          <a:p>
            <a:r>
              <a:rPr lang="zh-CN" altLang="en-US" dirty="0"/>
              <a:t>这是一个傅里叶神经算子。。。</a:t>
            </a:r>
            <a:endParaRPr lang="en-US" altLang="zh-CN" dirty="0"/>
          </a:p>
        </p:txBody>
      </p:sp>
      <p:sp>
        <p:nvSpPr>
          <p:cNvPr id="4" name="灯片编号占位符 3"/>
          <p:cNvSpPr>
            <a:spLocks noGrp="1"/>
          </p:cNvSpPr>
          <p:nvPr>
            <p:ph type="sldNum" sz="quarter" idx="5"/>
          </p:nvPr>
        </p:nvSpPr>
        <p:spPr/>
        <p:txBody>
          <a:bodyPr/>
          <a:lstStyle/>
          <a:p>
            <a:fld id="{00BE3BAD-15B5-4674-826F-A2FA4BED5D19}" type="slidenum">
              <a:rPr lang="zh-CN" altLang="en-US" smtClean="0"/>
              <a:t>16</a:t>
            </a:fld>
            <a:endParaRPr lang="zh-CN" altLang="en-US"/>
          </a:p>
        </p:txBody>
      </p:sp>
    </p:spTree>
    <p:extLst>
      <p:ext uri="{BB962C8B-B14F-4D97-AF65-F5344CB8AC3E}">
        <p14:creationId xmlns:p14="http://schemas.microsoft.com/office/powerpoint/2010/main" val="186651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这一节是基于</a:t>
            </a:r>
            <a:r>
              <a:rPr lang="en-US" altLang="zh-CN" dirty="0"/>
              <a:t>AI</a:t>
            </a:r>
            <a:r>
              <a:rPr lang="zh-CN" altLang="en-US" dirty="0"/>
              <a:t>的科学假设的生成。生成可检验的假设对科学研究来说非常关键。这里的科学假设可以有多种形式，比如数学中的符号表达式，化学中的分子和生物学中的遗传变异。</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17</a:t>
            </a:fld>
            <a:endParaRPr lang="zh-CN" altLang="en-US"/>
          </a:p>
        </p:txBody>
      </p:sp>
    </p:spTree>
    <p:extLst>
      <p:ext uri="{BB962C8B-B14F-4D97-AF65-F5344CB8AC3E}">
        <p14:creationId xmlns:p14="http://schemas.microsoft.com/office/powerpoint/2010/main" val="1340491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确定有价值的科学假设需要检查大量候选假设。</a:t>
            </a:r>
            <a:endParaRPr lang="en-US" altLang="zh-CN" dirty="0"/>
          </a:p>
          <a:p>
            <a:r>
              <a:rPr lang="zh-CN" altLang="en-US" dirty="0"/>
              <a:t>在药物发现中，这就指的是高通量筛选，使用</a:t>
            </a:r>
            <a:r>
              <a:rPr lang="en-US" altLang="zh-CN" dirty="0"/>
              <a:t>AI</a:t>
            </a:r>
            <a:r>
              <a:rPr lang="zh-CN" altLang="en-US" dirty="0"/>
              <a:t>预测器来选择少量具有理想属性的目标分子，可以使总候选池的大小减少几个数量级。以简化筛选过程。</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18</a:t>
            </a:fld>
            <a:endParaRPr lang="zh-CN" altLang="en-US"/>
          </a:p>
        </p:txBody>
      </p:sp>
    </p:spTree>
    <p:extLst>
      <p:ext uri="{BB962C8B-B14F-4D97-AF65-F5344CB8AC3E}">
        <p14:creationId xmlns:p14="http://schemas.microsoft.com/office/powerpoint/2010/main" val="57078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比如</a:t>
            </a:r>
            <a:r>
              <a:rPr lang="en-US" altLang="zh-CN" dirty="0"/>
              <a:t>160</a:t>
            </a:r>
            <a:r>
              <a:rPr lang="zh-CN" altLang="en-US" dirty="0"/>
              <a:t>万种有机发光二极管候选材料进行筛选的例子，</a:t>
            </a:r>
            <a:r>
              <a:rPr lang="en-US" altLang="zh-CN" dirty="0"/>
              <a:t>AI</a:t>
            </a:r>
            <a:r>
              <a:rPr lang="zh-CN" altLang="en-US" dirty="0"/>
              <a:t>的方法直接筛掉了</a:t>
            </a:r>
            <a:r>
              <a:rPr lang="en-US" altLang="zh-CN" dirty="0"/>
              <a:t>90%</a:t>
            </a:r>
            <a:r>
              <a:rPr lang="zh-CN" altLang="en-US" dirty="0"/>
              <a:t>的候选材料。</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19</a:t>
            </a:fld>
            <a:endParaRPr lang="zh-CN" altLang="en-US"/>
          </a:p>
        </p:txBody>
      </p:sp>
    </p:spTree>
    <p:extLst>
      <p:ext uri="{BB962C8B-B14F-4D97-AF65-F5344CB8AC3E}">
        <p14:creationId xmlns:p14="http://schemas.microsoft.com/office/powerpoint/2010/main" val="292624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还有比较著名的</a:t>
            </a:r>
            <a:r>
              <a:rPr lang="en-US" altLang="zh-CN" dirty="0"/>
              <a:t>AlphaFold2</a:t>
            </a:r>
            <a:r>
              <a:rPr lang="zh-CN" altLang="en-US" dirty="0"/>
              <a:t>，加入同源序列，从氨基酸序列预测</a:t>
            </a:r>
            <a:r>
              <a:rPr lang="en-US" altLang="zh-CN" dirty="0"/>
              <a:t>3D</a:t>
            </a:r>
            <a:r>
              <a:rPr lang="zh-CN" altLang="en-US" dirty="0"/>
              <a:t>原子坐标。这项研究首次证明了使用</a:t>
            </a:r>
            <a:r>
              <a:rPr lang="en-US" altLang="zh-CN" dirty="0"/>
              <a:t>AI</a:t>
            </a:r>
            <a:r>
              <a:rPr lang="zh-CN" altLang="en-US" dirty="0"/>
              <a:t>方法以高精度预测蛋白质折叠结构的能力，取得了等于或接近实验分辨率的结果。</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20</a:t>
            </a:fld>
            <a:endParaRPr lang="zh-CN" altLang="en-US"/>
          </a:p>
        </p:txBody>
      </p:sp>
    </p:spTree>
    <p:extLst>
      <p:ext uri="{BB962C8B-B14F-4D97-AF65-F5344CB8AC3E}">
        <p14:creationId xmlns:p14="http://schemas.microsoft.com/office/powerpoint/2010/main" val="198130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除了以上策略外，在假设空间中的搜索可以表示为一个优化问题。</a:t>
            </a:r>
            <a:endParaRPr lang="en-US" altLang="zh-CN" dirty="0"/>
          </a:p>
          <a:p>
            <a:r>
              <a:rPr lang="zh-CN" altLang="en-US" dirty="0"/>
              <a:t>这个优化问题可以由强化学习来解决。</a:t>
            </a:r>
            <a:endParaRPr lang="en-US" altLang="zh-CN" dirty="0"/>
          </a:p>
          <a:p>
            <a:r>
              <a:rPr lang="zh-CN" altLang="en-US" dirty="0"/>
              <a:t>比如这是一个使用</a:t>
            </a:r>
            <a:r>
              <a:rPr lang="en-US" altLang="zh-CN" dirty="0"/>
              <a:t>RNN</a:t>
            </a:r>
            <a:r>
              <a:rPr lang="zh-CN" altLang="en-US" dirty="0"/>
              <a:t>来求解数学表达式的例子。</a:t>
            </a:r>
            <a:endParaRPr lang="en-US" altLang="zh-CN" dirty="0"/>
          </a:p>
          <a:p>
            <a:r>
              <a:rPr lang="zh-CN" altLang="en-US" dirty="0"/>
              <a:t>数学表达式可以被表示为一个符号表达式树，这棵树是二叉树，我们可以使用先序遍历把这棵树展成序列，然后用模型预测这个序列，再重建成树。</a:t>
            </a:r>
            <a:endParaRPr lang="en-US" altLang="zh-CN" dirty="0"/>
          </a:p>
          <a:p>
            <a:r>
              <a:rPr lang="zh-CN" altLang="en-US" dirty="0"/>
              <a:t>当然只有先序遍历是无法重建树的，但是每个节点的孩子数量我们是知道的，只要知道了这个就可以重建树。</a:t>
            </a:r>
            <a:endParaRPr lang="en-US" altLang="zh-CN" dirty="0"/>
          </a:p>
          <a:p>
            <a:r>
              <a:rPr lang="zh-CN" altLang="en-US" dirty="0"/>
              <a:t>这里会先预定义一个词汇表，</a:t>
            </a:r>
            <a:r>
              <a:rPr lang="en-US" altLang="zh-CN" dirty="0"/>
              <a:t>RNN</a:t>
            </a:r>
            <a:r>
              <a:rPr lang="zh-CN" altLang="en-US" dirty="0"/>
              <a:t>通过这个词汇表添加数学符号。对于每个</a:t>
            </a:r>
            <a:r>
              <a:rPr lang="en-US" altLang="zh-CN" dirty="0"/>
              <a:t>token</a:t>
            </a:r>
            <a:r>
              <a:rPr lang="zh-CN" altLang="en-US" dirty="0"/>
              <a:t>，</a:t>
            </a:r>
            <a:r>
              <a:rPr lang="en-US" altLang="zh-CN" dirty="0"/>
              <a:t>RNN</a:t>
            </a:r>
            <a:r>
              <a:rPr lang="zh-CN" altLang="en-US" dirty="0"/>
              <a:t>会基于它的父节点和兄弟节点生成关于</a:t>
            </a:r>
            <a:r>
              <a:rPr lang="en-US" altLang="zh-CN" dirty="0"/>
              <a:t>token</a:t>
            </a:r>
            <a:r>
              <a:rPr lang="zh-CN" altLang="en-US" dirty="0"/>
              <a:t>的类别分布，然后采样得到</a:t>
            </a:r>
            <a:r>
              <a:rPr lang="en-US" altLang="zh-CN" dirty="0"/>
              <a:t>token</a:t>
            </a:r>
            <a:r>
              <a:rPr lang="zh-CN" altLang="en-US" dirty="0"/>
              <a:t>。然后通过自回归采样，不断生成</a:t>
            </a:r>
            <a:r>
              <a:rPr lang="en-US" altLang="zh-CN" dirty="0"/>
              <a:t>token</a:t>
            </a:r>
            <a:r>
              <a:rPr lang="zh-CN" altLang="en-US" dirty="0"/>
              <a:t>，直到树是完整的</a:t>
            </a:r>
            <a:r>
              <a:rPr lang="en-US" altLang="zh-CN" dirty="0"/>
              <a:t>(</a:t>
            </a:r>
            <a:r>
              <a:rPr lang="zh-CN" altLang="en-US" dirty="0"/>
              <a:t>即所有的树的分支到达终端节点</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21</a:t>
            </a:fld>
            <a:endParaRPr lang="zh-CN" altLang="en-US"/>
          </a:p>
        </p:txBody>
      </p:sp>
    </p:spTree>
    <p:extLst>
      <p:ext uri="{BB962C8B-B14F-4D97-AF65-F5344CB8AC3E}">
        <p14:creationId xmlns:p14="http://schemas.microsoft.com/office/powerpoint/2010/main" val="98991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科学发现是一个多方面的过程，涉及多个阶段，包括假设形成、实验设计、数据收集和分析。</a:t>
            </a:r>
            <a:endParaRPr lang="en-US" altLang="zh-CN" dirty="0"/>
          </a:p>
          <a:p>
            <a:r>
              <a:rPr lang="en-US" altLang="zh-CN" dirty="0"/>
              <a:t>AI</a:t>
            </a:r>
            <a:r>
              <a:rPr lang="zh-CN" altLang="en-US" dirty="0"/>
              <a:t>可以在这个过程的每个阶段都有助力。</a:t>
            </a:r>
            <a:endParaRPr lang="en-US" altLang="zh-CN" dirty="0"/>
          </a:p>
          <a:p>
            <a:r>
              <a:rPr lang="zh-CN" altLang="en-US" dirty="0"/>
              <a:t>如右图所示。。。</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4</a:t>
            </a:fld>
            <a:endParaRPr lang="zh-CN" altLang="en-US"/>
          </a:p>
        </p:txBody>
      </p:sp>
    </p:spTree>
    <p:extLst>
      <p:ext uri="{BB962C8B-B14F-4D97-AF65-F5344CB8AC3E}">
        <p14:creationId xmlns:p14="http://schemas.microsoft.com/office/powerpoint/2010/main" val="191150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最后就是使用</a:t>
            </a:r>
            <a:r>
              <a:rPr lang="en-US" altLang="zh-CN" dirty="0"/>
              <a:t>AI</a:t>
            </a:r>
            <a:r>
              <a:rPr lang="zh-CN" altLang="en-US" dirty="0"/>
              <a:t>通过实验评估科学假设了。</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22</a:t>
            </a:fld>
            <a:endParaRPr lang="zh-CN" altLang="en-US"/>
          </a:p>
        </p:txBody>
      </p:sp>
    </p:spTree>
    <p:extLst>
      <p:ext uri="{BB962C8B-B14F-4D97-AF65-F5344CB8AC3E}">
        <p14:creationId xmlns:p14="http://schemas.microsoft.com/office/powerpoint/2010/main" val="63156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这是一种利用强化学习通过托卡马克反应堆来控制核聚变的例子。</a:t>
            </a:r>
            <a:endParaRPr lang="en-US" altLang="zh-CN" dirty="0"/>
          </a:p>
          <a:p>
            <a:r>
              <a:rPr lang="zh-CN" altLang="en-US" dirty="0"/>
              <a:t>首先，会设立一组实验目标，可能是等离子体电流，运行时间等等一系列数据的组合。如图</a:t>
            </a:r>
            <a:r>
              <a:rPr lang="en-US" altLang="zh-CN" dirty="0"/>
              <a:t>GH</a:t>
            </a:r>
            <a:r>
              <a:rPr lang="zh-CN" altLang="en-US" dirty="0"/>
              <a:t>所示。。。</a:t>
            </a:r>
            <a:endParaRPr lang="en-US" altLang="zh-CN" dirty="0"/>
          </a:p>
          <a:p>
            <a:r>
              <a:rPr lang="zh-CN" altLang="en-US" dirty="0"/>
              <a:t>然后，利用强化学习算法，如图</a:t>
            </a:r>
            <a:r>
              <a:rPr lang="en-US" altLang="zh-CN" dirty="0"/>
              <a:t>a</a:t>
            </a:r>
            <a:r>
              <a:rPr lang="zh-CN" altLang="en-US" dirty="0"/>
              <a:t>所示，这里它使用了最大化后验策略算法</a:t>
            </a:r>
            <a:r>
              <a:rPr lang="en-US" altLang="zh-CN" dirty="0"/>
              <a:t>MPO</a:t>
            </a:r>
            <a:r>
              <a:rPr lang="zh-CN" altLang="en-US" dirty="0"/>
              <a:t>，一种</a:t>
            </a:r>
            <a:r>
              <a:rPr lang="en-US" altLang="zh-CN" dirty="0"/>
              <a:t>actor-critic</a:t>
            </a:r>
            <a:r>
              <a:rPr lang="zh-CN" altLang="en-US" dirty="0"/>
              <a:t>算法，来最优化控制策略。</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23</a:t>
            </a:fld>
            <a:endParaRPr lang="zh-CN" altLang="en-US"/>
          </a:p>
        </p:txBody>
      </p:sp>
    </p:spTree>
    <p:extLst>
      <p:ext uri="{BB962C8B-B14F-4D97-AF65-F5344CB8AC3E}">
        <p14:creationId xmlns:p14="http://schemas.microsoft.com/office/powerpoint/2010/main" val="260747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利用人工智能控制复杂动态系统的核聚变</a:t>
            </a:r>
            <a:endParaRPr lang="en-US" altLang="zh-CN" dirty="0"/>
          </a:p>
          <a:p>
            <a:r>
              <a:rPr lang="zh-CN" altLang="en-US" dirty="0"/>
              <a:t>是一种通过托卡马克反应堆中的磁场调节核聚变的</a:t>
            </a:r>
            <a:r>
              <a:rPr lang="en-US" altLang="zh-CN" dirty="0"/>
              <a:t>ai</a:t>
            </a:r>
            <a:r>
              <a:rPr lang="zh-CN" altLang="en-US" dirty="0"/>
              <a:t>控制器。</a:t>
            </a:r>
            <a:r>
              <a:rPr lang="en-US" altLang="zh-CN" dirty="0"/>
              <a:t>Agent</a:t>
            </a:r>
            <a:r>
              <a:rPr lang="zh-CN" altLang="en-US" dirty="0"/>
              <a:t>会实时测量电压水平和等离子体结构，并采取</a:t>
            </a:r>
            <a:r>
              <a:rPr lang="en-US" altLang="zh-CN" dirty="0"/>
              <a:t>action</a:t>
            </a:r>
            <a:r>
              <a:rPr lang="zh-CN" altLang="en-US" dirty="0"/>
              <a:t>控制磁场并满足某些实验目标，例如维持正常的电源供应。</a:t>
            </a:r>
            <a:endParaRPr lang="en-US" altLang="zh-CN" dirty="0"/>
          </a:p>
          <a:p>
            <a:r>
              <a:rPr lang="zh-CN" altLang="en-US" dirty="0"/>
              <a:t>这个控制器通过带有奖励函数的仿真训练，更新模型参数。</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24</a:t>
            </a:fld>
            <a:endParaRPr lang="zh-CN" altLang="en-US"/>
          </a:p>
        </p:txBody>
      </p:sp>
    </p:spTree>
    <p:extLst>
      <p:ext uri="{BB962C8B-B14F-4D97-AF65-F5344CB8AC3E}">
        <p14:creationId xmlns:p14="http://schemas.microsoft.com/office/powerpoint/2010/main" val="133387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已经对科学发现起到了很大的帮助，通过从数据中构建模型并将其与模拟和可扩展计算相结合，可以启发新的想法。</a:t>
            </a:r>
            <a:endParaRPr lang="en-US" altLang="zh-CN" dirty="0"/>
          </a:p>
          <a:p>
            <a:r>
              <a:rPr lang="zh-CN" altLang="en-US" dirty="0"/>
              <a:t>最后，作者也表示，</a:t>
            </a:r>
            <a:r>
              <a:rPr lang="en-US" altLang="zh-CN" dirty="0"/>
              <a:t>AI</a:t>
            </a:r>
            <a:r>
              <a:rPr lang="zh-CN" altLang="en-US" dirty="0"/>
              <a:t>有可能解开以前无法解决的科学发现难题。</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26</a:t>
            </a:fld>
            <a:endParaRPr lang="zh-CN" altLang="en-US"/>
          </a:p>
        </p:txBody>
      </p:sp>
    </p:spTree>
    <p:extLst>
      <p:ext uri="{BB962C8B-B14F-4D97-AF65-F5344CB8AC3E}">
        <p14:creationId xmlns:p14="http://schemas.microsoft.com/office/powerpoint/2010/main" val="2647644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t>27</a:t>
            </a:fld>
            <a:endParaRPr lang="zh-CN" altLang="en-US"/>
          </a:p>
        </p:txBody>
      </p:sp>
    </p:spTree>
    <p:extLst>
      <p:ext uri="{BB962C8B-B14F-4D97-AF65-F5344CB8AC3E}">
        <p14:creationId xmlns:p14="http://schemas.microsoft.com/office/powerpoint/2010/main" val="424710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辅助的数据收集和整理</a:t>
            </a:r>
            <a:endParaRPr lang="en-US" altLang="zh-CN" dirty="0"/>
          </a:p>
          <a:p>
            <a:r>
              <a:rPr lang="zh-CN" altLang="en-US" dirty="0"/>
              <a:t>包括四个方面，数据挑选，数据标注，数据生成和数据精炼</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5</a:t>
            </a:fld>
            <a:endParaRPr lang="zh-CN" altLang="en-US"/>
          </a:p>
        </p:txBody>
      </p:sp>
    </p:spTree>
    <p:extLst>
      <p:ext uri="{BB962C8B-B14F-4D97-AF65-F5344CB8AC3E}">
        <p14:creationId xmlns:p14="http://schemas.microsoft.com/office/powerpoint/2010/main" val="33382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科学实验对现有数据传输和存储技术是一个极大的挑战。为了寻找一些可能被忽略的极其稀少的事件，我们可以用异常检测取代一些预先编程的硬件事件触发器。而异常检测可以用的方法很多，比如自编码器。</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6</a:t>
            </a:fld>
            <a:endParaRPr lang="zh-CN" altLang="en-US"/>
          </a:p>
        </p:txBody>
      </p:sp>
    </p:spTree>
    <p:extLst>
      <p:ext uri="{BB962C8B-B14F-4D97-AF65-F5344CB8AC3E}">
        <p14:creationId xmlns:p14="http://schemas.microsoft.com/office/powerpoint/2010/main" val="94673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在获得数据后，我们可能还需要对数据进行标注。</a:t>
            </a:r>
            <a:endParaRPr lang="en-US" altLang="zh-CN" dirty="0"/>
          </a:p>
          <a:p>
            <a:r>
              <a:rPr lang="zh-CN" altLang="en-US" dirty="0"/>
              <a:t>在生物学中，从实验生成标签是非常困难的，比如尽管下一代测序技术不断发展，但只有不到</a:t>
            </a:r>
            <a:r>
              <a:rPr lang="en-US" altLang="zh-CN" dirty="0"/>
              <a:t>1%</a:t>
            </a:r>
            <a:r>
              <a:rPr lang="zh-CN" altLang="en-US" dirty="0"/>
              <a:t>的测序蛋白被标注了生物学功能。</a:t>
            </a:r>
            <a:endParaRPr lang="en-US" altLang="zh-CN" dirty="0"/>
          </a:p>
          <a:p>
            <a:r>
              <a:rPr lang="zh-CN" altLang="en-US" dirty="0"/>
              <a:t>训练监督模型需要带有标签数据集。而大规模数据标记费时费力，伪标记和标签传播是替代方案，允许仅基于一部标注数据对大量未标记的数据集进行自动注释。</a:t>
            </a:r>
            <a:endParaRPr lang="en-US" altLang="zh-CN" dirty="0"/>
          </a:p>
          <a:p>
            <a:r>
              <a:rPr lang="zh-CN" altLang="en-US" dirty="0"/>
              <a:t>伪标签利用已经在有标签数据上训练好的模型来标注无标签的样本，并使用这些数据来训练模型。</a:t>
            </a:r>
            <a:endParaRPr lang="en-US" altLang="zh-CN" dirty="0"/>
          </a:p>
          <a:p>
            <a:r>
              <a:rPr lang="zh-CN" altLang="en-US" dirty="0"/>
              <a:t>标签传播，是基于相似度将标签传播到无标签的样本。</a:t>
            </a:r>
            <a:endParaRPr lang="en-US" altLang="zh-CN" dirty="0"/>
          </a:p>
          <a:p>
            <a:r>
              <a:rPr lang="zh-CN" altLang="en-US" dirty="0"/>
              <a:t>除了这两种方法以外，</a:t>
            </a:r>
            <a:r>
              <a:rPr lang="en-US" altLang="zh-CN" dirty="0"/>
              <a:t>active learning </a:t>
            </a:r>
            <a:r>
              <a:rPr lang="zh-CN" altLang="en-US" dirty="0"/>
              <a:t>主动学习可以识别出信息量最大的有标签样本。</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7</a:t>
            </a:fld>
            <a:endParaRPr lang="zh-CN" altLang="en-US"/>
          </a:p>
        </p:txBody>
      </p:sp>
    </p:spTree>
    <p:extLst>
      <p:ext uri="{BB962C8B-B14F-4D97-AF65-F5344CB8AC3E}">
        <p14:creationId xmlns:p14="http://schemas.microsoft.com/office/powerpoint/2010/main" val="36490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除了真实数据之外，我们还可以通过使用生成模型生成额外的合成样本来增广训练数据集。深度生成模型，包括生成对抗网络、变分自编码器，归一化流和扩散模型。</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8</a:t>
            </a:fld>
            <a:endParaRPr lang="zh-CN" altLang="en-US"/>
          </a:p>
        </p:txBody>
      </p:sp>
    </p:spTree>
    <p:extLst>
      <p:ext uri="{BB962C8B-B14F-4D97-AF65-F5344CB8AC3E}">
        <p14:creationId xmlns:p14="http://schemas.microsoft.com/office/powerpoint/2010/main" val="249920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这是一个使用生成式对抗网络基于人体</a:t>
            </a:r>
            <a:r>
              <a:rPr lang="en-US" altLang="zh-CN" dirty="0"/>
              <a:t>3D</a:t>
            </a:r>
            <a:r>
              <a:rPr lang="zh-CN" altLang="en-US" dirty="0"/>
              <a:t>表面生成胸部</a:t>
            </a:r>
            <a:r>
              <a:rPr lang="en-US" altLang="zh-CN" dirty="0"/>
              <a:t>x</a:t>
            </a:r>
            <a:r>
              <a:rPr lang="zh-CN" altLang="en-US" dirty="0"/>
              <a:t>光片的例子。</a:t>
            </a:r>
            <a:endParaRPr lang="en-US" altLang="zh-CN" dirty="0"/>
          </a:p>
          <a:p>
            <a:r>
              <a:rPr lang="zh-CN" altLang="en-US" dirty="0"/>
              <a:t>左上角这个图四列从左到右分别是人体的</a:t>
            </a:r>
            <a:r>
              <a:rPr lang="en-US" altLang="zh-CN" dirty="0"/>
              <a:t>3D</a:t>
            </a:r>
            <a:r>
              <a:rPr lang="zh-CN" altLang="en-US" dirty="0"/>
              <a:t>表面，真实的</a:t>
            </a:r>
            <a:r>
              <a:rPr lang="en-US" altLang="zh-CN" dirty="0"/>
              <a:t>x</a:t>
            </a:r>
            <a:r>
              <a:rPr lang="zh-CN" altLang="en-US" dirty="0"/>
              <a:t>光片，预测的</a:t>
            </a:r>
            <a:r>
              <a:rPr lang="en-US" altLang="zh-CN" dirty="0"/>
              <a:t>x</a:t>
            </a:r>
            <a:r>
              <a:rPr lang="zh-CN" altLang="en-US" dirty="0"/>
              <a:t>光片，和模型中生成的标记</a:t>
            </a:r>
            <a:endParaRPr lang="en-US" altLang="zh-CN" dirty="0"/>
          </a:p>
          <a:p>
            <a:r>
              <a:rPr lang="zh-CN" altLang="en-US" dirty="0"/>
              <a:t>首先，给定人体</a:t>
            </a:r>
            <a:r>
              <a:rPr lang="en-US" altLang="zh-CN" dirty="0"/>
              <a:t>3D</a:t>
            </a:r>
            <a:r>
              <a:rPr lang="zh-CN" altLang="en-US" dirty="0"/>
              <a:t>表面图像生成合成的</a:t>
            </a:r>
            <a:r>
              <a:rPr lang="en-US" altLang="zh-CN" dirty="0"/>
              <a:t>x</a:t>
            </a:r>
            <a:r>
              <a:rPr lang="zh-CN" altLang="en-US" dirty="0"/>
              <a:t>光图像。</a:t>
            </a:r>
            <a:endParaRPr lang="en-US" altLang="zh-CN" dirty="0"/>
          </a:p>
          <a:p>
            <a:r>
              <a:rPr lang="zh-CN" altLang="en-US" dirty="0"/>
              <a:t>然后，使用</a:t>
            </a:r>
            <a:r>
              <a:rPr lang="en-US" altLang="zh-CN" dirty="0"/>
              <a:t>Marker Prediction Network</a:t>
            </a:r>
            <a:r>
              <a:rPr lang="zh-CN" altLang="en-US" dirty="0"/>
              <a:t>在</a:t>
            </a:r>
            <a:r>
              <a:rPr lang="en-US" altLang="zh-CN" dirty="0"/>
              <a:t>x</a:t>
            </a:r>
            <a:r>
              <a:rPr lang="zh-CN" altLang="en-US" dirty="0"/>
              <a:t>光图像中生成标记，再使用</a:t>
            </a:r>
            <a:r>
              <a:rPr lang="en-US" altLang="zh-CN" dirty="0"/>
              <a:t>Conditional Image Generation Network</a:t>
            </a:r>
            <a:r>
              <a:rPr lang="zh-CN" altLang="en-US" dirty="0"/>
              <a:t>输入人体</a:t>
            </a:r>
            <a:r>
              <a:rPr lang="en-US" altLang="zh-CN" dirty="0"/>
              <a:t>3D</a:t>
            </a:r>
            <a:r>
              <a:rPr lang="zh-CN" altLang="en-US" dirty="0"/>
              <a:t>表面图像和标记来预测新的</a:t>
            </a:r>
            <a:r>
              <a:rPr lang="en-US" altLang="zh-CN" dirty="0"/>
              <a:t>x</a:t>
            </a:r>
            <a:r>
              <a:rPr lang="zh-CN" altLang="en-US" dirty="0"/>
              <a:t>光图像。</a:t>
            </a:r>
            <a:endParaRPr lang="en-US" altLang="zh-CN" dirty="0"/>
          </a:p>
          <a:p>
            <a:r>
              <a:rPr lang="zh-CN" altLang="en-US" dirty="0"/>
              <a:t>经过几次迭代，</a:t>
            </a:r>
            <a:r>
              <a:rPr lang="en-US" altLang="zh-CN" dirty="0"/>
              <a:t>x</a:t>
            </a:r>
            <a:r>
              <a:rPr lang="zh-CN" altLang="en-US" dirty="0"/>
              <a:t>光图像和标记分布收敛，就得到了最终预测的</a:t>
            </a:r>
            <a:r>
              <a:rPr lang="en-US" altLang="zh-CN" dirty="0"/>
              <a:t>x</a:t>
            </a:r>
            <a:r>
              <a:rPr lang="zh-CN" altLang="en-US" dirty="0"/>
              <a:t>光图像。</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9</a:t>
            </a:fld>
            <a:endParaRPr lang="zh-CN" altLang="en-US"/>
          </a:p>
        </p:txBody>
      </p:sp>
    </p:spTree>
    <p:extLst>
      <p:ext uri="{BB962C8B-B14F-4D97-AF65-F5344CB8AC3E}">
        <p14:creationId xmlns:p14="http://schemas.microsoft.com/office/powerpoint/2010/main" val="63218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这是另一个使用生成式对抗网络利用</a:t>
            </a:r>
            <a:r>
              <a:rPr lang="en-US" altLang="zh-CN" dirty="0"/>
              <a:t>2</a:t>
            </a:r>
            <a:r>
              <a:rPr lang="zh-CN" altLang="en-US" dirty="0"/>
              <a:t>维图像生成</a:t>
            </a:r>
            <a:r>
              <a:rPr lang="en-US" altLang="zh-CN" dirty="0"/>
              <a:t>3</a:t>
            </a:r>
            <a:r>
              <a:rPr lang="zh-CN" altLang="en-US" dirty="0"/>
              <a:t>维材料微观结构的例子。</a:t>
            </a:r>
            <a:endParaRPr lang="en-US" altLang="zh-CN" dirty="0"/>
          </a:p>
          <a:p>
            <a:r>
              <a:rPr lang="zh-CN" altLang="en-US" dirty="0"/>
              <a:t>它的训练过程如图，首先，从</a:t>
            </a:r>
            <a:r>
              <a:rPr lang="en-US" altLang="zh-CN" dirty="0"/>
              <a:t>2D</a:t>
            </a:r>
            <a:r>
              <a:rPr lang="zh-CN" altLang="en-US" dirty="0"/>
              <a:t>训练样本中采样</a:t>
            </a:r>
            <a:r>
              <a:rPr lang="en-US" altLang="zh-CN" dirty="0"/>
              <a:t>2D</a:t>
            </a:r>
            <a:r>
              <a:rPr lang="zh-CN" altLang="en-US" dirty="0"/>
              <a:t>真实图像。</a:t>
            </a:r>
            <a:endParaRPr lang="en-US" altLang="zh-CN" dirty="0"/>
          </a:p>
          <a:p>
            <a:r>
              <a:rPr lang="zh-CN" altLang="en-US" dirty="0"/>
              <a:t>然后，使用</a:t>
            </a:r>
            <a:r>
              <a:rPr lang="en-US" altLang="zh-CN" dirty="0"/>
              <a:t>3D</a:t>
            </a:r>
            <a:r>
              <a:rPr lang="zh-CN" altLang="en-US" dirty="0"/>
              <a:t>生成器生成一个</a:t>
            </a:r>
            <a:r>
              <a:rPr lang="en-US" altLang="zh-CN" dirty="0"/>
              <a:t>3D</a:t>
            </a:r>
            <a:r>
              <a:rPr lang="zh-CN" altLang="en-US" dirty="0"/>
              <a:t>结构，并分别沿着</a:t>
            </a:r>
            <a:r>
              <a:rPr lang="en-US" altLang="zh-CN" dirty="0"/>
              <a:t>x</a:t>
            </a:r>
            <a:r>
              <a:rPr lang="zh-CN" altLang="en-US" dirty="0"/>
              <a:t>轴、</a:t>
            </a:r>
            <a:r>
              <a:rPr lang="en-US" altLang="zh-CN" dirty="0"/>
              <a:t>y</a:t>
            </a:r>
            <a:r>
              <a:rPr lang="zh-CN" altLang="en-US" dirty="0"/>
              <a:t>轴和</a:t>
            </a:r>
            <a:r>
              <a:rPr lang="en-US" altLang="zh-CN" dirty="0"/>
              <a:t>z</a:t>
            </a:r>
            <a:r>
              <a:rPr lang="zh-CN" altLang="en-US" dirty="0"/>
              <a:t>轴切片，得到生成的</a:t>
            </a:r>
            <a:r>
              <a:rPr lang="en-US" altLang="zh-CN" dirty="0"/>
              <a:t>2D</a:t>
            </a:r>
            <a:r>
              <a:rPr lang="zh-CN" altLang="en-US" dirty="0"/>
              <a:t>图像。</a:t>
            </a:r>
            <a:endParaRPr lang="en-US" altLang="zh-CN" dirty="0"/>
          </a:p>
          <a:p>
            <a:r>
              <a:rPr lang="zh-CN" altLang="en-US" dirty="0"/>
              <a:t>最后把真实的和生成的</a:t>
            </a:r>
            <a:r>
              <a:rPr lang="en-US" altLang="zh-CN" dirty="0"/>
              <a:t>3D</a:t>
            </a:r>
            <a:r>
              <a:rPr lang="zh-CN" altLang="en-US" dirty="0"/>
              <a:t>图像输入到分类器中进行训练。</a:t>
            </a:r>
            <a:endParaRPr lang="en-US" altLang="zh-CN" dirty="0"/>
          </a:p>
          <a:p>
            <a:r>
              <a:rPr lang="zh-CN" altLang="en-US" dirty="0"/>
              <a:t>右边就是生成的</a:t>
            </a:r>
            <a:r>
              <a:rPr lang="en-US" altLang="zh-CN" dirty="0"/>
              <a:t>3D</a:t>
            </a:r>
            <a:r>
              <a:rPr lang="zh-CN" altLang="en-US" dirty="0"/>
              <a:t>结构。</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10</a:t>
            </a:fld>
            <a:endParaRPr lang="zh-CN" altLang="en-US"/>
          </a:p>
        </p:txBody>
      </p:sp>
    </p:spTree>
    <p:extLst>
      <p:ext uri="{BB962C8B-B14F-4D97-AF65-F5344CB8AC3E}">
        <p14:creationId xmlns:p14="http://schemas.microsoft.com/office/powerpoint/2010/main" val="89711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在得到数据之后，我们还需要判断哪些数据是有用的，哪些数据是有噪声的。也就是数据精炼，或者说数据去噪。</a:t>
            </a:r>
            <a:endParaRPr lang="en-US" altLang="zh-CN" dirty="0"/>
          </a:p>
          <a:p>
            <a:r>
              <a:rPr lang="zh-CN" altLang="en-US" dirty="0"/>
              <a:t>人类开发了很多高精度仪器来提高测量分辨率，降低噪声，消除误差。</a:t>
            </a:r>
            <a:endParaRPr lang="en-US" altLang="zh-CN" dirty="0"/>
          </a:p>
          <a:p>
            <a:r>
              <a:rPr lang="en-US" altLang="zh-CN" dirty="0"/>
              <a:t>AI</a:t>
            </a:r>
            <a:r>
              <a:rPr lang="zh-CN" altLang="en-US" dirty="0"/>
              <a:t>在数据精炼的应用实例包括</a:t>
            </a:r>
            <a:r>
              <a:rPr lang="en-US" altLang="zh-CN" dirty="0"/>
              <a:t>:</a:t>
            </a:r>
            <a:r>
              <a:rPr lang="zh-CN" altLang="en-US" dirty="0"/>
              <a:t>时空区域</a:t>
            </a:r>
            <a:r>
              <a:rPr lang="en-US" altLang="zh-CN" dirty="0"/>
              <a:t>(</a:t>
            </a:r>
            <a:r>
              <a:rPr lang="zh-CN" altLang="en-US" dirty="0"/>
              <a:t>如黑洞</a:t>
            </a:r>
            <a:r>
              <a:rPr lang="en-US" altLang="zh-CN" dirty="0"/>
              <a:t>)</a:t>
            </a:r>
            <a:r>
              <a:rPr lang="zh-CN" altLang="en-US" dirty="0"/>
              <a:t>的可视化、捕捉物理粒子碰撞、提高活细胞图像的分辨率以及检测环境中的细胞类型。</a:t>
            </a:r>
          </a:p>
        </p:txBody>
      </p:sp>
      <p:sp>
        <p:nvSpPr>
          <p:cNvPr id="4" name="灯片编号占位符 3"/>
          <p:cNvSpPr>
            <a:spLocks noGrp="1"/>
          </p:cNvSpPr>
          <p:nvPr>
            <p:ph type="sldNum" sz="quarter" idx="5"/>
          </p:nvPr>
        </p:nvSpPr>
        <p:spPr/>
        <p:txBody>
          <a:bodyPr/>
          <a:lstStyle/>
          <a:p>
            <a:fld id="{00BE3BAD-15B5-4674-826F-A2FA4BED5D19}" type="slidenum">
              <a:rPr lang="zh-CN" altLang="en-US" smtClean="0"/>
              <a:t>11</a:t>
            </a:fld>
            <a:endParaRPr lang="zh-CN" altLang="en-US"/>
          </a:p>
        </p:txBody>
      </p:sp>
    </p:spTree>
    <p:extLst>
      <p:ext uri="{BB962C8B-B14F-4D97-AF65-F5344CB8AC3E}">
        <p14:creationId xmlns:p14="http://schemas.microsoft.com/office/powerpoint/2010/main" val="1697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013055"/>
            <a:ext cx="9793764" cy="1389038"/>
          </a:xfrm>
        </p:spPr>
        <p:txBody>
          <a:bodyPr/>
          <a:lstStyle/>
          <a:p>
            <a:r>
              <a:rPr lang="zh-CN" altLang="en-US"/>
              <a:t>单击此处编辑母版标题样式</a:t>
            </a:r>
          </a:p>
        </p:txBody>
      </p:sp>
      <p:sp>
        <p:nvSpPr>
          <p:cNvPr id="3" name="副标题 2"/>
          <p:cNvSpPr>
            <a:spLocks noGrp="1"/>
          </p:cNvSpPr>
          <p:nvPr>
            <p:ph type="subTitle" idx="1"/>
          </p:nvPr>
        </p:nvSpPr>
        <p:spPr>
          <a:xfrm>
            <a:off x="1728311" y="3672099"/>
            <a:ext cx="8065453" cy="1656045"/>
          </a:xfrm>
        </p:spPr>
        <p:txBody>
          <a:bodyPr/>
          <a:lstStyle>
            <a:lvl1pPr marL="0" indent="0" algn="ctr">
              <a:buNone/>
              <a:defRPr>
                <a:solidFill>
                  <a:schemeClr val="tx1">
                    <a:tint val="75000"/>
                  </a:schemeClr>
                </a:solidFill>
              </a:defRPr>
            </a:lvl1pPr>
            <a:lvl2pPr marL="575945" indent="0" algn="ctr">
              <a:buNone/>
              <a:defRPr>
                <a:solidFill>
                  <a:schemeClr val="tx1">
                    <a:tint val="75000"/>
                  </a:schemeClr>
                </a:solidFill>
              </a:defRPr>
            </a:lvl2pPr>
            <a:lvl3pPr marL="1151890" indent="0" algn="ctr">
              <a:buNone/>
              <a:defRPr>
                <a:solidFill>
                  <a:schemeClr val="tx1">
                    <a:tint val="75000"/>
                  </a:schemeClr>
                </a:solidFill>
              </a:defRPr>
            </a:lvl3pPr>
            <a:lvl4pPr marL="1728470" indent="0" algn="ctr">
              <a:buNone/>
              <a:defRPr>
                <a:solidFill>
                  <a:schemeClr val="tx1">
                    <a:tint val="75000"/>
                  </a:schemeClr>
                </a:solidFill>
              </a:defRPr>
            </a:lvl4pPr>
            <a:lvl5pPr marL="2304415" indent="0" algn="ctr">
              <a:buNone/>
              <a:defRPr>
                <a:solidFill>
                  <a:schemeClr val="tx1">
                    <a:tint val="75000"/>
                  </a:schemeClr>
                </a:solidFill>
              </a:defRPr>
            </a:lvl5pPr>
            <a:lvl6pPr marL="2880360" indent="0" algn="ctr">
              <a:buNone/>
              <a:defRPr>
                <a:solidFill>
                  <a:schemeClr val="tx1">
                    <a:tint val="75000"/>
                  </a:schemeClr>
                </a:solidFill>
              </a:defRPr>
            </a:lvl6pPr>
            <a:lvl7pPr marL="3456305" indent="0" algn="ctr">
              <a:buNone/>
              <a:defRPr>
                <a:solidFill>
                  <a:schemeClr val="tx1">
                    <a:tint val="75000"/>
                  </a:schemeClr>
                </a:solidFill>
              </a:defRPr>
            </a:lvl7pPr>
            <a:lvl8pPr marL="4032250" indent="0" algn="ctr">
              <a:buNone/>
              <a:defRPr>
                <a:solidFill>
                  <a:schemeClr val="tx1">
                    <a:tint val="75000"/>
                  </a:schemeClr>
                </a:solidFill>
              </a:defRPr>
            </a:lvl8pPr>
            <a:lvl9pPr marL="46088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F0AEAA-D666-471A-9560-3D36A183B7A3}" type="datetime1">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00964" y="277583"/>
            <a:ext cx="8860473" cy="731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lang="zh-CN" altLang="en-US" sz="40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0607459" y="6088199"/>
            <a:ext cx="520594"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512" smtClean="0">
                <a:solidFill>
                  <a:schemeClr val="accent3"/>
                </a:solidFill>
                <a:latin typeface="微软雅黑" panose="020B0503020204020204" pitchFamily="34" charset="-122"/>
              </a:rPr>
              <a:pPr algn="ctr" eaLnBrk="1" hangingPunct="1">
                <a:defRPr/>
              </a:pPr>
              <a:t>‹#›</a:t>
            </a:fld>
            <a:endParaRPr lang="zh-CN" altLang="en-US" sz="1512" dirty="0">
              <a:solidFill>
                <a:schemeClr val="accent3"/>
              </a:solidFill>
              <a:latin typeface="微软雅黑" panose="020B0503020204020204" pitchFamily="34" charset="-122"/>
            </a:endParaRPr>
          </a:p>
        </p:txBody>
      </p:sp>
      <p:pic>
        <p:nvPicPr>
          <p:cNvPr id="16" name="图片 15" descr="part素材.png">
            <a:extLst>
              <a:ext uri="{FF2B5EF4-FFF2-40B4-BE49-F238E27FC236}">
                <a16:creationId xmlns:a16="http://schemas.microsoft.com/office/drawing/2014/main" id="{B26C682D-E04E-4A79-B5A0-B53BD1FD9411}"/>
              </a:ext>
            </a:extLst>
          </p:cNvPr>
          <p:cNvPicPr>
            <a:picLocks noChangeAspect="1"/>
          </p:cNvPicPr>
          <p:nvPr userDrawn="1"/>
        </p:nvPicPr>
        <p:blipFill>
          <a:blip r:embed="rId2" cstate="screen"/>
          <a:stretch>
            <a:fillRect/>
          </a:stretch>
        </p:blipFill>
        <p:spPr>
          <a:xfrm>
            <a:off x="0" y="0"/>
            <a:ext cx="418573" cy="1440160"/>
          </a:xfrm>
          <a:prstGeom prst="rect">
            <a:avLst/>
          </a:prstGeom>
        </p:spPr>
      </p:pic>
      <p:pic>
        <p:nvPicPr>
          <p:cNvPr id="20" name="内容占位符 47">
            <a:extLst>
              <a:ext uri="{FF2B5EF4-FFF2-40B4-BE49-F238E27FC236}">
                <a16:creationId xmlns:a16="http://schemas.microsoft.com/office/drawing/2014/main" id="{893F8A5F-6CD8-4FB6-8E08-E6B2A47D5BE7}"/>
              </a:ext>
            </a:extLst>
          </p:cNvPr>
          <p:cNvPicPr>
            <a:picLocks noChangeAspect="1"/>
          </p:cNvPicPr>
          <p:nvPr userDrawn="1"/>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9073405" y="236319"/>
            <a:ext cx="22275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10">
            <a:extLst>
              <a:ext uri="{FF2B5EF4-FFF2-40B4-BE49-F238E27FC236}">
                <a16:creationId xmlns:a16="http://schemas.microsoft.com/office/drawing/2014/main" id="{FAC2684F-0151-4A5E-9625-1A32616CC78B}"/>
              </a:ext>
            </a:extLst>
          </p:cNvPr>
          <p:cNvPicPr>
            <a:picLocks noChangeArrowheads="1"/>
          </p:cNvPicPr>
          <p:nvPr userDrawn="1"/>
        </p:nvPicPr>
        <p:blipFill>
          <a:blip r:embed="rId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5171286" flipH="1">
            <a:off x="-50674" y="5171834"/>
            <a:ext cx="1003002" cy="1602923"/>
          </a:xfrm>
          <a:prstGeom prst="rect">
            <a:avLst/>
          </a:prstGeom>
          <a:noFill/>
          <a:ln w="9525">
            <a:noFill/>
            <a:miter lim="800000"/>
            <a:headEnd/>
            <a:tailEnd/>
          </a:ln>
        </p:spPr>
      </p:pic>
    </p:spTree>
    <p:extLst>
      <p:ext uri="{BB962C8B-B14F-4D97-AF65-F5344CB8AC3E}">
        <p14:creationId xmlns:p14="http://schemas.microsoft.com/office/powerpoint/2010/main" val="4834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77FA460-F668-4835-892D-0E5A984A23BB}" type="datetime1">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0970" y="3067006"/>
            <a:ext cx="3048000" cy="4871085"/>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46415" y="-932894"/>
            <a:ext cx="3693795" cy="5126990"/>
          </a:xfrm>
          <a:prstGeom prst="rect">
            <a:avLst/>
          </a:prstGeom>
          <a:noFill/>
          <a:ln w="9525">
            <a:noFill/>
            <a:miter lim="800000"/>
            <a:headEnd/>
            <a:tailEnd/>
          </a:ln>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164114"/>
            <a:ext cx="9793764" cy="1287034"/>
          </a:xfrm>
        </p:spPr>
        <p:txBody>
          <a:bodyPr anchor="t"/>
          <a:lstStyle>
            <a:lvl1pPr algn="l">
              <a:defRPr sz="5000" b="1" cap="all"/>
            </a:lvl1pPr>
          </a:lstStyle>
          <a:p>
            <a:r>
              <a:rPr lang="zh-CN" altLang="en-US"/>
              <a:t>单击此处编辑母版标题样式</a:t>
            </a:r>
          </a:p>
        </p:txBody>
      </p:sp>
      <p:sp>
        <p:nvSpPr>
          <p:cNvPr id="3" name="文本占位符 2"/>
          <p:cNvSpPr>
            <a:spLocks noGrp="1"/>
          </p:cNvSpPr>
          <p:nvPr>
            <p:ph type="body" idx="1"/>
          </p:nvPr>
        </p:nvSpPr>
        <p:spPr>
          <a:xfrm>
            <a:off x="910164" y="2746575"/>
            <a:ext cx="9793764" cy="1417537"/>
          </a:xfrm>
        </p:spPr>
        <p:txBody>
          <a:bodyPr anchor="b"/>
          <a:lstStyle>
            <a:lvl1pPr marL="0" indent="0">
              <a:buNone/>
              <a:defRPr sz="2500">
                <a:solidFill>
                  <a:schemeClr val="tx1">
                    <a:tint val="75000"/>
                  </a:schemeClr>
                </a:solidFill>
              </a:defRPr>
            </a:lvl1pPr>
            <a:lvl2pPr marL="575945" indent="0">
              <a:buNone/>
              <a:defRPr sz="2300">
                <a:solidFill>
                  <a:schemeClr val="tx1">
                    <a:tint val="75000"/>
                  </a:schemeClr>
                </a:solidFill>
              </a:defRPr>
            </a:lvl2pPr>
            <a:lvl3pPr marL="1151890" indent="0">
              <a:buNone/>
              <a:defRPr sz="2000">
                <a:solidFill>
                  <a:schemeClr val="tx1">
                    <a:tint val="75000"/>
                  </a:schemeClr>
                </a:solidFill>
              </a:defRPr>
            </a:lvl3pPr>
            <a:lvl4pPr marL="1728470" indent="0">
              <a:buNone/>
              <a:defRPr sz="1800">
                <a:solidFill>
                  <a:schemeClr val="tx1">
                    <a:tint val="75000"/>
                  </a:schemeClr>
                </a:solidFill>
              </a:defRPr>
            </a:lvl4pPr>
            <a:lvl5pPr marL="2304415" indent="0">
              <a:buNone/>
              <a:defRPr sz="1800">
                <a:solidFill>
                  <a:schemeClr val="tx1">
                    <a:tint val="75000"/>
                  </a:schemeClr>
                </a:solidFill>
              </a:defRPr>
            </a:lvl5pPr>
            <a:lvl6pPr marL="2880360" indent="0">
              <a:buNone/>
              <a:defRPr sz="1800">
                <a:solidFill>
                  <a:schemeClr val="tx1">
                    <a:tint val="75000"/>
                  </a:schemeClr>
                </a:solidFill>
              </a:defRPr>
            </a:lvl6pPr>
            <a:lvl7pPr marL="3456305" indent="0">
              <a:buNone/>
              <a:defRPr sz="1800">
                <a:solidFill>
                  <a:schemeClr val="tx1">
                    <a:tint val="75000"/>
                  </a:schemeClr>
                </a:solidFill>
              </a:defRPr>
            </a:lvl7pPr>
            <a:lvl8pPr marL="4032250" indent="0">
              <a:buNone/>
              <a:defRPr sz="1800">
                <a:solidFill>
                  <a:schemeClr val="tx1">
                    <a:tint val="75000"/>
                  </a:schemeClr>
                </a:solidFill>
              </a:defRPr>
            </a:lvl8pPr>
            <a:lvl9pPr marL="460883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DE8FB8-4EF6-4463-BAE6-C6D390D7EC81}" type="datetime1">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134031"/>
            <a:ext cx="5088916" cy="3207086"/>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134031"/>
            <a:ext cx="5088916" cy="3207086"/>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CF2760-3A3E-4876-A386-5EB75645B3D6}" type="datetime1">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59508"/>
            <a:ext cx="10369868"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450540"/>
            <a:ext cx="5090917" cy="604516"/>
          </a:xfrm>
        </p:spPr>
        <p:txBody>
          <a:bodyPr anchor="b"/>
          <a:lstStyle>
            <a:lvl1pPr marL="0" indent="0">
              <a:buNone/>
              <a:defRPr sz="3000" b="1"/>
            </a:lvl1pPr>
            <a:lvl2pPr marL="575945" indent="0">
              <a:buNone/>
              <a:defRPr sz="2500" b="1"/>
            </a:lvl2pPr>
            <a:lvl3pPr marL="1151890" indent="0">
              <a:buNone/>
              <a:defRPr sz="2300" b="1"/>
            </a:lvl3pPr>
            <a:lvl4pPr marL="1728470" indent="0">
              <a:buNone/>
              <a:defRPr sz="2000" b="1"/>
            </a:lvl4pPr>
            <a:lvl5pPr marL="2304415" indent="0">
              <a:buNone/>
              <a:defRPr sz="2000" b="1"/>
            </a:lvl5pPr>
            <a:lvl6pPr marL="2880360" indent="0">
              <a:buNone/>
              <a:defRPr sz="2000" b="1"/>
            </a:lvl6pPr>
            <a:lvl7pPr marL="3456305" indent="0">
              <a:buNone/>
              <a:defRPr sz="2000" b="1"/>
            </a:lvl7pPr>
            <a:lvl8pPr marL="4032250" indent="0">
              <a:buNone/>
              <a:defRPr sz="2000" b="1"/>
            </a:lvl8pPr>
            <a:lvl9pPr marL="4608830" indent="0">
              <a:buNone/>
              <a:defRPr sz="2000" b="1"/>
            </a:lvl9pPr>
          </a:lstStyle>
          <a:p>
            <a:pPr lvl="0"/>
            <a:r>
              <a:rPr lang="zh-CN" altLang="en-US"/>
              <a:t>单击此处编辑母版文本样式</a:t>
            </a:r>
          </a:p>
        </p:txBody>
      </p:sp>
      <p:sp>
        <p:nvSpPr>
          <p:cNvPr id="4" name="内容占位符 3"/>
          <p:cNvSpPr>
            <a:spLocks noGrp="1"/>
          </p:cNvSpPr>
          <p:nvPr>
            <p:ph sz="half" idx="2"/>
          </p:nvPr>
        </p:nvSpPr>
        <p:spPr>
          <a:xfrm>
            <a:off x="576104" y="2055055"/>
            <a:ext cx="5090917" cy="3733601"/>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450540"/>
            <a:ext cx="5092917" cy="604516"/>
          </a:xfrm>
        </p:spPr>
        <p:txBody>
          <a:bodyPr anchor="b"/>
          <a:lstStyle>
            <a:lvl1pPr marL="0" indent="0">
              <a:buNone/>
              <a:defRPr sz="3000" b="1"/>
            </a:lvl1pPr>
            <a:lvl2pPr marL="575945" indent="0">
              <a:buNone/>
              <a:defRPr sz="2500" b="1"/>
            </a:lvl2pPr>
            <a:lvl3pPr marL="1151890" indent="0">
              <a:buNone/>
              <a:defRPr sz="2300" b="1"/>
            </a:lvl3pPr>
            <a:lvl4pPr marL="1728470" indent="0">
              <a:buNone/>
              <a:defRPr sz="2000" b="1"/>
            </a:lvl4pPr>
            <a:lvl5pPr marL="2304415" indent="0">
              <a:buNone/>
              <a:defRPr sz="2000" b="1"/>
            </a:lvl5pPr>
            <a:lvl6pPr marL="2880360" indent="0">
              <a:buNone/>
              <a:defRPr sz="2000" b="1"/>
            </a:lvl6pPr>
            <a:lvl7pPr marL="3456305" indent="0">
              <a:buNone/>
              <a:defRPr sz="2000" b="1"/>
            </a:lvl7pPr>
            <a:lvl8pPr marL="4032250" indent="0">
              <a:buNone/>
              <a:defRPr sz="2000" b="1"/>
            </a:lvl8pPr>
            <a:lvl9pPr marL="4608830" indent="0">
              <a:buNone/>
              <a:defRPr sz="2000" b="1"/>
            </a:lvl9pPr>
          </a:lstStyle>
          <a:p>
            <a:pPr lvl="0"/>
            <a:r>
              <a:rPr lang="zh-CN" altLang="en-US"/>
              <a:t>单击此处编辑母版文本样式</a:t>
            </a:r>
          </a:p>
        </p:txBody>
      </p:sp>
      <p:sp>
        <p:nvSpPr>
          <p:cNvPr id="6" name="内容占位符 5"/>
          <p:cNvSpPr>
            <a:spLocks noGrp="1"/>
          </p:cNvSpPr>
          <p:nvPr>
            <p:ph sz="quarter" idx="4"/>
          </p:nvPr>
        </p:nvSpPr>
        <p:spPr>
          <a:xfrm>
            <a:off x="5853056" y="2055055"/>
            <a:ext cx="5092917" cy="3733601"/>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43C7F91-812D-4C50-BC4F-BE569430EC3C}" type="datetime1">
              <a:rPr lang="zh-CN" altLang="en-US" smtClean="0"/>
              <a:t>2023/10/10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0F677C-685D-40AC-9EDB-B17330843728}" type="datetime1">
              <a:rPr lang="zh-CN" altLang="en-US" smtClean="0"/>
              <a:t>2023/10/10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79A6EF-8DF2-4BB3-A383-8C0749062A88}" type="datetime1">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536122"/>
            <a:ext cx="6913245" cy="535516"/>
          </a:xfrm>
        </p:spPr>
        <p:txBody>
          <a:bodyPr anchor="b"/>
          <a:lstStyle>
            <a:lvl1pPr algn="l">
              <a:defRPr sz="2500" b="1"/>
            </a:lvl1pPr>
          </a:lstStyle>
          <a:p>
            <a:r>
              <a:rPr lang="zh-CN" altLang="en-US"/>
              <a:t>单击此处编辑母版标题样式</a:t>
            </a:r>
          </a:p>
        </p:txBody>
      </p:sp>
      <p:sp>
        <p:nvSpPr>
          <p:cNvPr id="3" name="图片占位符 2"/>
          <p:cNvSpPr>
            <a:spLocks noGrp="1"/>
          </p:cNvSpPr>
          <p:nvPr>
            <p:ph type="pic" idx="1"/>
          </p:nvPr>
        </p:nvSpPr>
        <p:spPr>
          <a:xfrm>
            <a:off x="2258407" y="579015"/>
            <a:ext cx="6913245" cy="3888105"/>
          </a:xfrm>
        </p:spPr>
        <p:txBody>
          <a:bodyPr/>
          <a:lstStyle>
            <a:lvl1pPr marL="0" indent="0">
              <a:buNone/>
              <a:defRPr sz="4000"/>
            </a:lvl1pPr>
            <a:lvl2pPr marL="575945" indent="0">
              <a:buNone/>
              <a:defRPr sz="3500"/>
            </a:lvl2pPr>
            <a:lvl3pPr marL="1151890" indent="0">
              <a:buNone/>
              <a:defRPr sz="3000"/>
            </a:lvl3pPr>
            <a:lvl4pPr marL="1728470" indent="0">
              <a:buNone/>
              <a:defRPr sz="2500"/>
            </a:lvl4pPr>
            <a:lvl5pPr marL="2304415" indent="0">
              <a:buNone/>
              <a:defRPr sz="2500"/>
            </a:lvl5pPr>
            <a:lvl6pPr marL="2880360" indent="0">
              <a:buNone/>
              <a:defRPr sz="2500"/>
            </a:lvl6pPr>
            <a:lvl7pPr marL="3456305" indent="0">
              <a:buNone/>
              <a:defRPr sz="2500"/>
            </a:lvl7pPr>
            <a:lvl8pPr marL="4032250" indent="0">
              <a:buNone/>
              <a:defRPr sz="2500"/>
            </a:lvl8pPr>
            <a:lvl9pPr marL="4608830" indent="0">
              <a:buNone/>
              <a:defRPr sz="2500"/>
            </a:lvl9pPr>
          </a:lstStyle>
          <a:p>
            <a:endParaRPr lang="zh-CN" altLang="en-US"/>
          </a:p>
        </p:txBody>
      </p:sp>
      <p:sp>
        <p:nvSpPr>
          <p:cNvPr id="4" name="文本占位符 3"/>
          <p:cNvSpPr>
            <a:spLocks noGrp="1"/>
          </p:cNvSpPr>
          <p:nvPr>
            <p:ph type="body" sz="half" idx="2"/>
          </p:nvPr>
        </p:nvSpPr>
        <p:spPr>
          <a:xfrm>
            <a:off x="2258407" y="5071637"/>
            <a:ext cx="6913245" cy="760521"/>
          </a:xfrm>
        </p:spPr>
        <p:txBody>
          <a:bodyPr/>
          <a:lstStyle>
            <a:lvl1pPr marL="0" indent="0">
              <a:buNone/>
              <a:defRPr sz="1800"/>
            </a:lvl1pPr>
            <a:lvl2pPr marL="575945" indent="0">
              <a:buNone/>
              <a:defRPr sz="1500"/>
            </a:lvl2pPr>
            <a:lvl3pPr marL="1151890" indent="0">
              <a:buNone/>
              <a:defRPr sz="1300"/>
            </a:lvl3pPr>
            <a:lvl4pPr marL="1728470" indent="0">
              <a:buNone/>
              <a:defRPr sz="1100"/>
            </a:lvl4pPr>
            <a:lvl5pPr marL="2304415" indent="0">
              <a:buNone/>
              <a:defRPr sz="1100"/>
            </a:lvl5pPr>
            <a:lvl6pPr marL="2880360" indent="0">
              <a:buNone/>
              <a:defRPr sz="1100"/>
            </a:lvl6pPr>
            <a:lvl7pPr marL="3456305" indent="0">
              <a:buNone/>
              <a:defRPr sz="1100"/>
            </a:lvl7pPr>
            <a:lvl8pPr marL="4032250" indent="0">
              <a:buNone/>
              <a:defRPr sz="1100"/>
            </a:lvl8pPr>
            <a:lvl9pPr marL="460883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8B665E-B87A-47D2-A69A-EFE7F7BE5748}" type="datetime1">
              <a:rPr lang="zh-CN" altLang="en-US" smtClean="0"/>
              <a:t>2023/10/10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B6D996-57E0-4A20-8E97-7AA352A0501F}" type="datetime1">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59508"/>
            <a:ext cx="10369868" cy="1080029"/>
          </a:xfrm>
          <a:prstGeom prst="rect">
            <a:avLst/>
          </a:prstGeom>
        </p:spPr>
        <p:txBody>
          <a:bodyPr vert="horz" lIns="115214" tIns="57607" rIns="115214" bIns="57607" rtlCol="0" anchor="ctr">
            <a:normAutofit/>
          </a:bodyPr>
          <a:lstStyle/>
          <a:p>
            <a:r>
              <a:rPr lang="zh-CN" altLang="en-US"/>
              <a:t>单击此处编辑母版标题样式</a:t>
            </a:r>
          </a:p>
        </p:txBody>
      </p:sp>
      <p:sp>
        <p:nvSpPr>
          <p:cNvPr id="3" name="文本占位符 2"/>
          <p:cNvSpPr>
            <a:spLocks noGrp="1"/>
          </p:cNvSpPr>
          <p:nvPr>
            <p:ph type="body" idx="1"/>
          </p:nvPr>
        </p:nvSpPr>
        <p:spPr>
          <a:xfrm>
            <a:off x="576104" y="1512042"/>
            <a:ext cx="10369868" cy="4276616"/>
          </a:xfrm>
          <a:prstGeom prst="rect">
            <a:avLst/>
          </a:prstGeom>
        </p:spPr>
        <p:txBody>
          <a:bodyPr vert="horz" lIns="115214" tIns="57607" rIns="115214" bIns="5760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104" y="6006163"/>
            <a:ext cx="2688484" cy="345010"/>
          </a:xfrm>
          <a:prstGeom prst="rect">
            <a:avLst/>
          </a:prstGeom>
        </p:spPr>
        <p:txBody>
          <a:bodyPr vert="horz" lIns="115214" tIns="57607" rIns="115214" bIns="57607" rtlCol="0" anchor="ctr"/>
          <a:lstStyle>
            <a:lvl1pPr algn="l">
              <a:defRPr sz="1500">
                <a:solidFill>
                  <a:schemeClr val="tx1">
                    <a:tint val="75000"/>
                  </a:schemeClr>
                </a:solidFill>
              </a:defRPr>
            </a:lvl1pPr>
          </a:lstStyle>
          <a:p>
            <a:fld id="{66F44FFF-D241-4037-8463-8EC7FA8B6EE1}" type="datetime1">
              <a:rPr lang="zh-CN" altLang="en-US" smtClean="0"/>
              <a:t>2023/10/10</a:t>
            </a:fld>
            <a:endParaRPr lang="zh-CN" altLang="en-US"/>
          </a:p>
        </p:txBody>
      </p:sp>
      <p:sp>
        <p:nvSpPr>
          <p:cNvPr id="5" name="页脚占位符 4"/>
          <p:cNvSpPr>
            <a:spLocks noGrp="1"/>
          </p:cNvSpPr>
          <p:nvPr>
            <p:ph type="ftr" sz="quarter" idx="3"/>
          </p:nvPr>
        </p:nvSpPr>
        <p:spPr>
          <a:xfrm>
            <a:off x="3936709" y="6006163"/>
            <a:ext cx="3648657" cy="345010"/>
          </a:xfrm>
          <a:prstGeom prst="rect">
            <a:avLst/>
          </a:prstGeom>
        </p:spPr>
        <p:txBody>
          <a:bodyPr vert="horz" lIns="115214" tIns="57607" rIns="115214" bIns="57607" rtlCol="0" anchor="ctr"/>
          <a:lstStyle>
            <a:lvl1pPr algn="ctr">
              <a:defRPr sz="15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006163"/>
            <a:ext cx="2688484" cy="345010"/>
          </a:xfrm>
          <a:prstGeom prst="rect">
            <a:avLst/>
          </a:prstGeom>
        </p:spPr>
        <p:txBody>
          <a:bodyPr vert="horz" lIns="115214" tIns="57607" rIns="115214" bIns="57607" rtlCol="0" anchor="ctr"/>
          <a:lstStyle>
            <a:lvl1pPr algn="r">
              <a:defRPr sz="1500">
                <a:solidFill>
                  <a:schemeClr val="tx1">
                    <a:tint val="75000"/>
                  </a:schemeClr>
                </a:solidFill>
              </a:defRPr>
            </a:lvl1p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1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0970" y="3067006"/>
            <a:ext cx="3048000" cy="4871085"/>
          </a:xfrm>
          <a:prstGeom prst="rect">
            <a:avLst/>
          </a:prstGeom>
          <a:noFill/>
          <a:ln w="9525">
            <a:noFill/>
            <a:miter lim="800000"/>
            <a:headEnd/>
            <a:tailEnd/>
          </a:ln>
        </p:spPr>
      </p:pic>
      <p:pic>
        <p:nvPicPr>
          <p:cNvPr id="8" name="Picture 1510"/>
          <p:cNvPicPr>
            <a:picLocks noChangeArrowheads="1"/>
          </p:cNvPicPr>
          <p:nvPr userDrawn="1"/>
        </p:nvPicPr>
        <p:blipFill>
          <a:blip r:embed="rId1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46415" y="-932894"/>
            <a:ext cx="3693795" cy="512699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714" r:id="rId10"/>
  </p:sldLayoutIdLst>
  <p:transition spd="med">
    <p:fade/>
  </p:transition>
  <p:hf hdr="0" ftr="0" dt="0"/>
  <p:txStyles>
    <p:titleStyle>
      <a:lvl1pPr algn="ctr" defTabSz="1151890" rtl="0" eaLnBrk="1" latinLnBrk="0" hangingPunct="1">
        <a:spcBef>
          <a:spcPct val="0"/>
        </a:spcBef>
        <a:buNone/>
        <a:defRPr sz="5500" kern="1200">
          <a:solidFill>
            <a:schemeClr val="tx1"/>
          </a:solidFill>
          <a:latin typeface="+mj-lt"/>
          <a:ea typeface="+mj-ea"/>
          <a:cs typeface="+mj-cs"/>
        </a:defRPr>
      </a:lvl1pPr>
    </p:titleStyle>
    <p:body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6954" y="-1"/>
            <a:ext cx="11539027" cy="6480175"/>
          </a:xfrm>
          <a:prstGeom prst="rect">
            <a:avLst/>
          </a:prstGeom>
        </p:spPr>
      </p:pic>
      <p:pic>
        <p:nvPicPr>
          <p:cNvPr id="1232" name="Picture 208" descr="C:\Users\Lydia\Desktop\教务处工作\20190209龙老师PPT\学校中英文标准组合LOGO下载\中英文标准组合(jpge格式）.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114" y="431775"/>
            <a:ext cx="3205683" cy="6415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23069" y="431775"/>
            <a:ext cx="2564031" cy="504057"/>
          </a:xfrm>
          <a:prstGeom prst="rect">
            <a:avLst/>
          </a:prstGeom>
        </p:spPr>
      </p:pic>
      <p:sp>
        <p:nvSpPr>
          <p:cNvPr id="2" name="文本框 1">
            <a:extLst>
              <a:ext uri="{FF2B5EF4-FFF2-40B4-BE49-F238E27FC236}">
                <a16:creationId xmlns:a16="http://schemas.microsoft.com/office/drawing/2014/main" id="{C87C3402-18BC-F941-A5AA-7E638F006497}"/>
              </a:ext>
            </a:extLst>
          </p:cNvPr>
          <p:cNvSpPr txBox="1"/>
          <p:nvPr/>
        </p:nvSpPr>
        <p:spPr>
          <a:xfrm>
            <a:off x="-16953" y="1727919"/>
            <a:ext cx="11539027" cy="1446550"/>
          </a:xfrm>
          <a:prstGeom prst="rect">
            <a:avLst/>
          </a:prstGeom>
          <a:noFill/>
        </p:spPr>
        <p:txBody>
          <a:bodyPr wrap="square" rtlCol="0">
            <a:spAutoFit/>
          </a:bodyPr>
          <a:lstStyle/>
          <a:p>
            <a:pPr algn="ctr"/>
            <a:r>
              <a:rPr lang="en-US" altLang="zh-CN"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rPr>
              <a:t>Scientific discovery in the age of artificial</a:t>
            </a:r>
          </a:p>
          <a:p>
            <a:pPr algn="ctr"/>
            <a:r>
              <a:rPr lang="en-US" altLang="zh-CN"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rPr>
              <a:t>intelligence </a:t>
            </a:r>
          </a:p>
        </p:txBody>
      </p:sp>
      <p:sp>
        <p:nvSpPr>
          <p:cNvPr id="7" name="Subtitle 6">
            <a:extLst>
              <a:ext uri="{FF2B5EF4-FFF2-40B4-BE49-F238E27FC236}">
                <a16:creationId xmlns:a16="http://schemas.microsoft.com/office/drawing/2014/main" id="{26314452-0B6E-DB44-9247-4B5F471AC754}"/>
              </a:ext>
            </a:extLst>
          </p:cNvPr>
          <p:cNvSpPr>
            <a:spLocks/>
          </p:cNvSpPr>
          <p:nvPr/>
        </p:nvSpPr>
        <p:spPr bwMode="auto">
          <a:xfrm>
            <a:off x="-16952" y="4536231"/>
            <a:ext cx="11539027" cy="18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Aft>
                <a:spcPts val="1800"/>
              </a:spcAft>
            </a:pPr>
            <a:endParaRPr lang="en-US" altLang="zh-CN" sz="22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endParaRPr>
          </a:p>
          <a:p>
            <a:pPr algn="ctr" eaLnBrk="1" hangingPunct="1">
              <a:spcAft>
                <a:spcPts val="1800"/>
              </a:spcAft>
            </a:pPr>
            <a:r>
              <a:rPr lang="en-US" altLang="zh-CN" sz="22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Shen Yuan</a:t>
            </a:r>
            <a:endParaRPr lang="en-US" altLang="zh-CN" sz="2200" b="1" dirty="0">
              <a:solidFill>
                <a:srgbClr val="103A84"/>
              </a:solidFill>
              <a:latin typeface="+mj-ea"/>
              <a:ea typeface="+mj-ea"/>
              <a:cs typeface="Times New Roman" panose="02020603050405020304" pitchFamily="18" charset="0"/>
            </a:endParaRPr>
          </a:p>
          <a:p>
            <a:pPr algn="ctr" eaLnBrk="1" hangingPunct="1">
              <a:spcAft>
                <a:spcPts val="1800"/>
              </a:spcAft>
            </a:pPr>
            <a:r>
              <a:rPr lang="en-US" altLang="zh-CN" sz="2200"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2023-10-10</a:t>
            </a:r>
          </a:p>
        </p:txBody>
      </p:sp>
      <p:sp>
        <p:nvSpPr>
          <p:cNvPr id="8" name="文本框 7">
            <a:extLst>
              <a:ext uri="{FF2B5EF4-FFF2-40B4-BE49-F238E27FC236}">
                <a16:creationId xmlns:a16="http://schemas.microsoft.com/office/drawing/2014/main" id="{70D9DAC7-6A58-483E-B41D-F338A1FBBC29}"/>
              </a:ext>
            </a:extLst>
          </p:cNvPr>
          <p:cNvSpPr txBox="1"/>
          <p:nvPr/>
        </p:nvSpPr>
        <p:spPr>
          <a:xfrm>
            <a:off x="-8477" y="3305706"/>
            <a:ext cx="11539027" cy="830997"/>
          </a:xfrm>
          <a:prstGeom prst="rect">
            <a:avLst/>
          </a:prstGeom>
          <a:noFill/>
        </p:spPr>
        <p:txBody>
          <a:bodyPr wrap="square" rtlCol="0">
            <a:spAutoFit/>
          </a:bodyPr>
          <a:lstStyle/>
          <a:p>
            <a:pPr algn="ctr"/>
            <a:r>
              <a:rPr lang="de-DE" altLang="zh-CN" sz="2400" b="1" dirty="0">
                <a:latin typeface="Times New Roman" panose="02020603050405020304" pitchFamily="18" charset="0"/>
                <a:cs typeface="Times New Roman" panose="02020603050405020304" pitchFamily="18" charset="0"/>
              </a:rPr>
              <a:t>Hanchen Wang, Tianfan Fu, Yuanqi Du, </a:t>
            </a:r>
            <a:r>
              <a:rPr lang="en-US" altLang="zh-CN" sz="2400" b="1" dirty="0">
                <a:latin typeface="Times New Roman" panose="02020603050405020304" pitchFamily="18" charset="0"/>
                <a:cs typeface="Times New Roman" panose="02020603050405020304" pitchFamily="18" charset="0"/>
              </a:rPr>
              <a:t>et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al.</a:t>
            </a:r>
          </a:p>
          <a:p>
            <a:pPr algn="ct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7684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generation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9" name="文本框 8">
            <a:extLst>
              <a:ext uri="{FF2B5EF4-FFF2-40B4-BE49-F238E27FC236}">
                <a16:creationId xmlns:a16="http://schemas.microsoft.com/office/drawing/2014/main" id="{856E1DB8-8C2E-4F60-8CB6-18631D3ABDF8}"/>
              </a:ext>
            </a:extLst>
          </p:cNvPr>
          <p:cNvSpPr txBox="1"/>
          <p:nvPr/>
        </p:nvSpPr>
        <p:spPr>
          <a:xfrm>
            <a:off x="216421" y="5817645"/>
            <a:ext cx="11848407"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Kench S, Cooper S J. Generating three-dimensional structures from a two-dimensional slice with generative adversarial network-based dimensionality expansion[J]. Nature Machine Intelligence, 2021, 3(4): 299-305.</a:t>
            </a:r>
          </a:p>
        </p:txBody>
      </p:sp>
      <p:pic>
        <p:nvPicPr>
          <p:cNvPr id="6" name="图片 5">
            <a:extLst>
              <a:ext uri="{FF2B5EF4-FFF2-40B4-BE49-F238E27FC236}">
                <a16:creationId xmlns:a16="http://schemas.microsoft.com/office/drawing/2014/main" id="{92828DE0-73F6-4F1B-8EE2-35CAA4B450A8}"/>
              </a:ext>
            </a:extLst>
          </p:cNvPr>
          <p:cNvPicPr>
            <a:picLocks noChangeAspect="1"/>
          </p:cNvPicPr>
          <p:nvPr/>
        </p:nvPicPr>
        <p:blipFill>
          <a:blip r:embed="rId3"/>
          <a:stretch>
            <a:fillRect/>
          </a:stretch>
        </p:blipFill>
        <p:spPr>
          <a:xfrm>
            <a:off x="8117312" y="983178"/>
            <a:ext cx="3168352" cy="4513817"/>
          </a:xfrm>
          <a:prstGeom prst="rect">
            <a:avLst/>
          </a:prstGeom>
        </p:spPr>
      </p:pic>
      <p:pic>
        <p:nvPicPr>
          <p:cNvPr id="7" name="图片 6">
            <a:extLst>
              <a:ext uri="{FF2B5EF4-FFF2-40B4-BE49-F238E27FC236}">
                <a16:creationId xmlns:a16="http://schemas.microsoft.com/office/drawing/2014/main" id="{E4B022CA-EB65-49C1-B621-F020B0F19C33}"/>
              </a:ext>
            </a:extLst>
          </p:cNvPr>
          <p:cNvPicPr>
            <a:picLocks noChangeAspect="1"/>
          </p:cNvPicPr>
          <p:nvPr/>
        </p:nvPicPr>
        <p:blipFill>
          <a:blip r:embed="rId4"/>
          <a:stretch>
            <a:fillRect/>
          </a:stretch>
        </p:blipFill>
        <p:spPr>
          <a:xfrm>
            <a:off x="144413" y="2163509"/>
            <a:ext cx="7703626" cy="2500101"/>
          </a:xfrm>
          <a:prstGeom prst="rect">
            <a:avLst/>
          </a:prstGeom>
        </p:spPr>
      </p:pic>
    </p:spTree>
    <p:extLst>
      <p:ext uri="{BB962C8B-B14F-4D97-AF65-F5344CB8AC3E}">
        <p14:creationId xmlns:p14="http://schemas.microsoft.com/office/powerpoint/2010/main" val="163859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refinements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1026" name="Picture 2" descr="https://content.cld.iop.org/journals/2041-8205/875/1/L4/revision1/apjlab0e85f6_hr.jpg?Expires=1696249248&amp;Signature=AoLB-u9l6E7OIzmdQRjPmsKv8oI4jY0tjE5czCeik4x9~Pbti1xWyNQGoUYafqkXpoSunC2lNRzDJof0zmIzkr9h-Q0bMeF-dEFPMJF1OS2WxpNNtMeBJ3GaH6RSFQf6PRKhVx248d9Emlq54nJik8Ih4mTLnlk29eAGogXNXUfEGoHWtwhxYZtjOvhMgG2yu82qeQumGgtwOYcGfI0pjUk6vjgawyheCwKgejSaMfVruw5QJdSk2OX-p2C3LUoCdbmIUmRvEdTrWgMp8vdtIXICCIq3L~Rdawl27j~cdwBbe8L-ScGOzlM~y94kqkJlXC964NKwwM3UOPjr-NlkvQ__&amp;Key-Pair-Id=KL1D8TIY3N7T8">
            <a:extLst>
              <a:ext uri="{FF2B5EF4-FFF2-40B4-BE49-F238E27FC236}">
                <a16:creationId xmlns:a16="http://schemas.microsoft.com/office/drawing/2014/main" id="{CCE61918-4261-404E-BCFC-1F7D24A436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8589" y="1276929"/>
            <a:ext cx="7848872" cy="46332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9CC9E18-BBA3-4FB8-A519-55259C5F99A0}"/>
              </a:ext>
            </a:extLst>
          </p:cNvPr>
          <p:cNvSpPr txBox="1"/>
          <p:nvPr/>
        </p:nvSpPr>
        <p:spPr>
          <a:xfrm>
            <a:off x="360437" y="5910204"/>
            <a:ext cx="10801199"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Akiyama, K. et al. First M87 Event Horizon Telescope results. IV. Imaging the central supermassive black hole. </a:t>
            </a:r>
            <a:r>
              <a:rPr lang="en-US" altLang="zh-CN" sz="1600" dirty="0" err="1">
                <a:latin typeface="Times New Roman" panose="02020603050405020304" pitchFamily="18" charset="0"/>
                <a:cs typeface="Times New Roman" panose="02020603050405020304" pitchFamily="18" charset="0"/>
              </a:rPr>
              <a:t>Astrophys</a:t>
            </a:r>
            <a:r>
              <a:rPr lang="en-US" altLang="zh-CN" sz="1600" dirty="0">
                <a:latin typeface="Times New Roman" panose="02020603050405020304" pitchFamily="18" charset="0"/>
                <a:cs typeface="Times New Roman" panose="02020603050405020304" pitchFamily="18" charset="0"/>
              </a:rPr>
              <a:t>. J. Lett. 875, L4 (2019).</a:t>
            </a:r>
          </a:p>
        </p:txBody>
      </p:sp>
    </p:spTree>
    <p:extLst>
      <p:ext uri="{BB962C8B-B14F-4D97-AF65-F5344CB8AC3E}">
        <p14:creationId xmlns:p14="http://schemas.microsoft.com/office/powerpoint/2010/main" val="125447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9724569"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Improving the resolution of live-cell images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4" name="图片 3">
            <a:extLst>
              <a:ext uri="{FF2B5EF4-FFF2-40B4-BE49-F238E27FC236}">
                <a16:creationId xmlns:a16="http://schemas.microsoft.com/office/drawing/2014/main" id="{5B24CEAC-7448-48EB-82D4-DCB915481A87}"/>
              </a:ext>
            </a:extLst>
          </p:cNvPr>
          <p:cNvPicPr>
            <a:picLocks noChangeAspect="1"/>
          </p:cNvPicPr>
          <p:nvPr/>
        </p:nvPicPr>
        <p:blipFill>
          <a:blip r:embed="rId3"/>
          <a:stretch>
            <a:fillRect/>
          </a:stretch>
        </p:blipFill>
        <p:spPr>
          <a:xfrm>
            <a:off x="3528789" y="1367879"/>
            <a:ext cx="4464496" cy="4458303"/>
          </a:xfrm>
          <a:prstGeom prst="rect">
            <a:avLst/>
          </a:prstGeom>
        </p:spPr>
      </p:pic>
      <p:sp>
        <p:nvSpPr>
          <p:cNvPr id="6" name="文本框 5">
            <a:extLst>
              <a:ext uri="{FF2B5EF4-FFF2-40B4-BE49-F238E27FC236}">
                <a16:creationId xmlns:a16="http://schemas.microsoft.com/office/drawing/2014/main" id="{235D6680-9B9F-4780-A077-5EA636034137}"/>
              </a:ext>
            </a:extLst>
          </p:cNvPr>
          <p:cNvSpPr txBox="1"/>
          <p:nvPr/>
        </p:nvSpPr>
        <p:spPr>
          <a:xfrm>
            <a:off x="492490" y="5895400"/>
            <a:ext cx="10153128"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Zhao, W. et al. Sparse deconvolution improves the resolution of live-cell super-resolution fluorescence microscopy. Nat. </a:t>
            </a:r>
            <a:r>
              <a:rPr lang="en-US" altLang="zh-CN" sz="1600" dirty="0" err="1">
                <a:latin typeface="Times New Roman" panose="02020603050405020304" pitchFamily="18" charset="0"/>
                <a:cs typeface="Times New Roman" panose="02020603050405020304" pitchFamily="18" charset="0"/>
              </a:rPr>
              <a:t>Biotechnol</a:t>
            </a:r>
            <a:r>
              <a:rPr lang="en-US" altLang="zh-CN" sz="1600" dirty="0">
                <a:latin typeface="Times New Roman" panose="02020603050405020304" pitchFamily="18" charset="0"/>
                <a:cs typeface="Times New Roman" panose="02020603050405020304" pitchFamily="18" charset="0"/>
              </a:rPr>
              <a:t>. 40, 606–617 (2022).</a:t>
            </a:r>
          </a:p>
        </p:txBody>
      </p:sp>
    </p:spTree>
    <p:extLst>
      <p:ext uri="{BB962C8B-B14F-4D97-AF65-F5344CB8AC3E}">
        <p14:creationId xmlns:p14="http://schemas.microsoft.com/office/powerpoint/2010/main" val="142368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Denoising autoencoder</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6" name="文本框 5">
            <a:extLst>
              <a:ext uri="{FF2B5EF4-FFF2-40B4-BE49-F238E27FC236}">
                <a16:creationId xmlns:a16="http://schemas.microsoft.com/office/drawing/2014/main" id="{5C9256BF-D237-4B38-A732-0735C121B9A8}"/>
              </a:ext>
            </a:extLst>
          </p:cNvPr>
          <p:cNvSpPr txBox="1"/>
          <p:nvPr/>
        </p:nvSpPr>
        <p:spPr>
          <a:xfrm>
            <a:off x="500964" y="5895400"/>
            <a:ext cx="10153128"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Vincent P, Larochelle H, </a:t>
            </a:r>
            <a:r>
              <a:rPr lang="en-US" altLang="zh-CN" sz="1600" dirty="0" err="1">
                <a:latin typeface="Times New Roman" panose="02020603050405020304" pitchFamily="18" charset="0"/>
                <a:cs typeface="Times New Roman" panose="02020603050405020304" pitchFamily="18" charset="0"/>
              </a:rPr>
              <a:t>Bengio</a:t>
            </a:r>
            <a:r>
              <a:rPr lang="en-US" altLang="zh-CN" sz="1600" dirty="0">
                <a:latin typeface="Times New Roman" panose="02020603050405020304" pitchFamily="18" charset="0"/>
                <a:cs typeface="Times New Roman" panose="02020603050405020304" pitchFamily="18" charset="0"/>
              </a:rPr>
              <a:t> Y, et al. Extracting and composing robust features with denoising autoencoders[C]//Proceedings of the 25th international conference on Machine learning. 2008: 1096-1103.</a:t>
            </a:r>
          </a:p>
        </p:txBody>
      </p:sp>
      <p:pic>
        <p:nvPicPr>
          <p:cNvPr id="3" name="图片 2">
            <a:extLst>
              <a:ext uri="{FF2B5EF4-FFF2-40B4-BE49-F238E27FC236}">
                <a16:creationId xmlns:a16="http://schemas.microsoft.com/office/drawing/2014/main" id="{5A43A6A3-179B-4A52-A590-7DF0070648FD}"/>
              </a:ext>
            </a:extLst>
          </p:cNvPr>
          <p:cNvPicPr>
            <a:picLocks noChangeAspect="1"/>
          </p:cNvPicPr>
          <p:nvPr/>
        </p:nvPicPr>
        <p:blipFill>
          <a:blip r:embed="rId3"/>
          <a:stretch>
            <a:fillRect/>
          </a:stretch>
        </p:blipFill>
        <p:spPr>
          <a:xfrm>
            <a:off x="1353570" y="2087959"/>
            <a:ext cx="8030696" cy="2076740"/>
          </a:xfrm>
          <a:prstGeom prst="rect">
            <a:avLst/>
          </a:prstGeom>
        </p:spPr>
      </p:pic>
    </p:spTree>
    <p:extLst>
      <p:ext uri="{BB962C8B-B14F-4D97-AF65-F5344CB8AC3E}">
        <p14:creationId xmlns:p14="http://schemas.microsoft.com/office/powerpoint/2010/main" val="349110702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116521" y="734264"/>
            <a:ext cx="9289032" cy="5415342"/>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Learning meaningful representations of scientific data</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Geometric priors</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Geometric deep learning</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Self-supervised learning</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Neural operators</a:t>
            </a:r>
            <a:endParaRPr lang="en-US" altLang="zh-CN" sz="23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14</a:t>
            </a:fld>
            <a:endParaRPr lang="zh-CN" altLang="en-US"/>
          </a:p>
        </p:txBody>
      </p:sp>
    </p:spTree>
    <p:extLst>
      <p:ext uri="{BB962C8B-B14F-4D97-AF65-F5344CB8AC3E}">
        <p14:creationId xmlns:p14="http://schemas.microsoft.com/office/powerpoint/2010/main" val="389988350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9364529"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Learning meaningful representations of scientific data</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111613DC-8153-4A56-9296-B33046377E83}"/>
              </a:ext>
            </a:extLst>
          </p:cNvPr>
          <p:cNvPicPr>
            <a:picLocks noChangeAspect="1"/>
          </p:cNvPicPr>
          <p:nvPr/>
        </p:nvPicPr>
        <p:blipFill>
          <a:blip r:embed="rId3"/>
          <a:stretch>
            <a:fillRect/>
          </a:stretch>
        </p:blipFill>
        <p:spPr>
          <a:xfrm>
            <a:off x="1478894" y="1151855"/>
            <a:ext cx="8564286" cy="5212138"/>
          </a:xfrm>
          <a:prstGeom prst="rect">
            <a:avLst/>
          </a:prstGeom>
        </p:spPr>
      </p:pic>
    </p:spTree>
    <p:extLst>
      <p:ext uri="{BB962C8B-B14F-4D97-AF65-F5344CB8AC3E}">
        <p14:creationId xmlns:p14="http://schemas.microsoft.com/office/powerpoint/2010/main" val="372527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Neural operators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500964" y="5895400"/>
            <a:ext cx="10153128"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Li Z, </a:t>
            </a:r>
            <a:r>
              <a:rPr lang="en-US" altLang="zh-CN" sz="1600" dirty="0" err="1">
                <a:latin typeface="Times New Roman" panose="02020603050405020304" pitchFamily="18" charset="0"/>
                <a:cs typeface="Times New Roman" panose="02020603050405020304" pitchFamily="18" charset="0"/>
              </a:rPr>
              <a:t>Kovachki</a:t>
            </a:r>
            <a:r>
              <a:rPr lang="en-US" altLang="zh-CN" sz="1600" dirty="0">
                <a:latin typeface="Times New Roman" panose="02020603050405020304" pitchFamily="18" charset="0"/>
                <a:cs typeface="Times New Roman" panose="02020603050405020304" pitchFamily="18" charset="0"/>
              </a:rPr>
              <a:t> N, </a:t>
            </a:r>
            <a:r>
              <a:rPr lang="en-US" altLang="zh-CN" sz="1600" dirty="0" err="1">
                <a:latin typeface="Times New Roman" panose="02020603050405020304" pitchFamily="18" charset="0"/>
                <a:cs typeface="Times New Roman" panose="02020603050405020304" pitchFamily="18" charset="0"/>
              </a:rPr>
              <a:t>Azizzadenesheli</a:t>
            </a:r>
            <a:r>
              <a:rPr lang="en-US" altLang="zh-CN" sz="1600" dirty="0">
                <a:latin typeface="Times New Roman" panose="02020603050405020304" pitchFamily="18" charset="0"/>
                <a:cs typeface="Times New Roman" panose="02020603050405020304" pitchFamily="18" charset="0"/>
              </a:rPr>
              <a:t> K, et al. Fourier neural operator for parametric partial differential equations[J].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arXiv:2010.08895, 2020.</a:t>
            </a:r>
          </a:p>
        </p:txBody>
      </p:sp>
      <p:pic>
        <p:nvPicPr>
          <p:cNvPr id="3" name="图片 2">
            <a:extLst>
              <a:ext uri="{FF2B5EF4-FFF2-40B4-BE49-F238E27FC236}">
                <a16:creationId xmlns:a16="http://schemas.microsoft.com/office/drawing/2014/main" id="{3C92BC23-BF12-4039-A635-7D3151006532}"/>
              </a:ext>
            </a:extLst>
          </p:cNvPr>
          <p:cNvPicPr>
            <a:picLocks noChangeAspect="1"/>
          </p:cNvPicPr>
          <p:nvPr/>
        </p:nvPicPr>
        <p:blipFill>
          <a:blip r:embed="rId3"/>
          <a:stretch>
            <a:fillRect/>
          </a:stretch>
        </p:blipFill>
        <p:spPr>
          <a:xfrm>
            <a:off x="1800597" y="1280750"/>
            <a:ext cx="7983064" cy="4191585"/>
          </a:xfrm>
          <a:prstGeom prst="rect">
            <a:avLst/>
          </a:prstGeom>
        </p:spPr>
      </p:pic>
    </p:spTree>
    <p:extLst>
      <p:ext uri="{BB962C8B-B14F-4D97-AF65-F5344CB8AC3E}">
        <p14:creationId xmlns:p14="http://schemas.microsoft.com/office/powerpoint/2010/main" val="1285785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008509" y="1223863"/>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Learning meaningful representations of scientific data</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17</a:t>
            </a:fld>
            <a:endParaRPr lang="zh-CN" altLang="en-US"/>
          </a:p>
        </p:txBody>
      </p:sp>
    </p:spTree>
    <p:extLst>
      <p:ext uri="{BB962C8B-B14F-4D97-AF65-F5344CB8AC3E}">
        <p14:creationId xmlns:p14="http://schemas.microsoft.com/office/powerpoint/2010/main" val="5229594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10012601"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Black-box predictors of scientific hypotheses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C8482B1E-E8D6-4B06-8E25-342F21C4ADA3}"/>
              </a:ext>
            </a:extLst>
          </p:cNvPr>
          <p:cNvPicPr>
            <a:picLocks noChangeAspect="1"/>
          </p:cNvPicPr>
          <p:nvPr/>
        </p:nvPicPr>
        <p:blipFill>
          <a:blip r:embed="rId3"/>
          <a:stretch>
            <a:fillRect/>
          </a:stretch>
        </p:blipFill>
        <p:spPr>
          <a:xfrm>
            <a:off x="3312765" y="1007839"/>
            <a:ext cx="3839998" cy="5344862"/>
          </a:xfrm>
          <a:prstGeom prst="rect">
            <a:avLst/>
          </a:prstGeom>
        </p:spPr>
      </p:pic>
    </p:spTree>
    <p:extLst>
      <p:ext uri="{BB962C8B-B14F-4D97-AF65-F5344CB8AC3E}">
        <p14:creationId xmlns:p14="http://schemas.microsoft.com/office/powerpoint/2010/main" val="25809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10012601"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Black-box predictors of scientific hypotheses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4" name="图片 3">
            <a:extLst>
              <a:ext uri="{FF2B5EF4-FFF2-40B4-BE49-F238E27FC236}">
                <a16:creationId xmlns:a16="http://schemas.microsoft.com/office/drawing/2014/main" id="{3E79687C-1A9F-4A42-9AC7-11F11B63B7B4}"/>
              </a:ext>
            </a:extLst>
          </p:cNvPr>
          <p:cNvPicPr>
            <a:picLocks noChangeAspect="1"/>
          </p:cNvPicPr>
          <p:nvPr/>
        </p:nvPicPr>
        <p:blipFill>
          <a:blip r:embed="rId3"/>
          <a:stretch>
            <a:fillRect/>
          </a:stretch>
        </p:blipFill>
        <p:spPr>
          <a:xfrm>
            <a:off x="1474189" y="1428727"/>
            <a:ext cx="8573696" cy="4220164"/>
          </a:xfrm>
          <a:prstGeom prst="rect">
            <a:avLst/>
          </a:prstGeom>
        </p:spPr>
      </p:pic>
      <p:sp>
        <p:nvSpPr>
          <p:cNvPr id="6" name="文本框 5">
            <a:extLst>
              <a:ext uri="{FF2B5EF4-FFF2-40B4-BE49-F238E27FC236}">
                <a16:creationId xmlns:a16="http://schemas.microsoft.com/office/drawing/2014/main" id="{B8E54D7F-76A3-4E69-A171-6F901F23DE6E}"/>
              </a:ext>
            </a:extLst>
          </p:cNvPr>
          <p:cNvSpPr txBox="1"/>
          <p:nvPr/>
        </p:nvSpPr>
        <p:spPr>
          <a:xfrm>
            <a:off x="500964" y="5760367"/>
            <a:ext cx="10153128"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Gómez-</a:t>
            </a:r>
            <a:r>
              <a:rPr lang="en-US" altLang="zh-CN" sz="1600" dirty="0" err="1">
                <a:latin typeface="Times New Roman" panose="02020603050405020304" pitchFamily="18" charset="0"/>
                <a:cs typeface="Times New Roman" panose="02020603050405020304" pitchFamily="18" charset="0"/>
              </a:rPr>
              <a:t>Bombarelli</a:t>
            </a:r>
            <a:r>
              <a:rPr lang="en-US" altLang="zh-CN" sz="1600" dirty="0">
                <a:latin typeface="Times New Roman" panose="02020603050405020304" pitchFamily="18" charset="0"/>
                <a:cs typeface="Times New Roman" panose="02020603050405020304" pitchFamily="18" charset="0"/>
              </a:rPr>
              <a:t> R, Aguilera-</a:t>
            </a:r>
            <a:r>
              <a:rPr lang="en-US" altLang="zh-CN" sz="1600" dirty="0" err="1">
                <a:latin typeface="Times New Roman" panose="02020603050405020304" pitchFamily="18" charset="0"/>
                <a:cs typeface="Times New Roman" panose="02020603050405020304" pitchFamily="18" charset="0"/>
              </a:rPr>
              <a:t>Iparraguirre</a:t>
            </a:r>
            <a:r>
              <a:rPr lang="en-US" altLang="zh-CN" sz="1600" dirty="0">
                <a:latin typeface="Times New Roman" panose="02020603050405020304" pitchFamily="18" charset="0"/>
                <a:cs typeface="Times New Roman" panose="02020603050405020304" pitchFamily="18" charset="0"/>
              </a:rPr>
              <a:t> J, </a:t>
            </a:r>
            <a:r>
              <a:rPr lang="en-US" altLang="zh-CN" sz="1600" dirty="0" err="1">
                <a:latin typeface="Times New Roman" panose="02020603050405020304" pitchFamily="18" charset="0"/>
                <a:cs typeface="Times New Roman" panose="02020603050405020304" pitchFamily="18" charset="0"/>
              </a:rPr>
              <a:t>Hirzel</a:t>
            </a:r>
            <a:r>
              <a:rPr lang="en-US" altLang="zh-CN" sz="1600" dirty="0">
                <a:latin typeface="Times New Roman" panose="02020603050405020304" pitchFamily="18" charset="0"/>
                <a:cs typeface="Times New Roman" panose="02020603050405020304" pitchFamily="18" charset="0"/>
              </a:rPr>
              <a:t> T D, et al. Design of efficient molecular organic light-emitting diodes by a high-throughput virtual screening and experimental approach[J]. Nature materials, 2016, 15(10): 1120-1127.</a:t>
            </a:r>
          </a:p>
        </p:txBody>
      </p:sp>
    </p:spTree>
    <p:extLst>
      <p:ext uri="{BB962C8B-B14F-4D97-AF65-F5344CB8AC3E}">
        <p14:creationId xmlns:p14="http://schemas.microsoft.com/office/powerpoint/2010/main" val="128386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37C543A-1DF4-A844-B2DF-FB030B234D8C}"/>
              </a:ext>
            </a:extLst>
          </p:cNvPr>
          <p:cNvSpPr/>
          <p:nvPr/>
        </p:nvSpPr>
        <p:spPr>
          <a:xfrm>
            <a:off x="792485" y="554355"/>
            <a:ext cx="2448272" cy="646331"/>
          </a:xfrm>
          <a:prstGeom prst="rect">
            <a:avLst/>
          </a:prstGeom>
          <a:noFill/>
        </p:spPr>
        <p:txBody>
          <a:bodyPr wrap="square" lIns="91440" tIns="45720" rIns="91440" bIns="45720">
            <a:spAutoFit/>
          </a:bodyPr>
          <a:lstStyle/>
          <a:p>
            <a:r>
              <a:rPr lang="en-US" altLang="zh-CN" sz="3600" b="1" cap="none" spc="0">
                <a:ln w="0"/>
                <a:solidFill>
                  <a:srgbClr val="9D1D3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Outline</a:t>
            </a:r>
            <a:endParaRPr lang="zh-CN" altLang="en-US" sz="3600" b="1" cap="none" spc="0"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152525" y="1367879"/>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Learning meaningful representations of scientific data</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a:t>
            </a:fld>
            <a:endParaRPr lang="zh-CN" altLang="en-US"/>
          </a:p>
        </p:txBody>
      </p:sp>
    </p:spTree>
    <p:extLst>
      <p:ext uri="{BB962C8B-B14F-4D97-AF65-F5344CB8AC3E}">
        <p14:creationId xmlns:p14="http://schemas.microsoft.com/office/powerpoint/2010/main" val="78073027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10012601"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Black-box predictors of scientific hypotheses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6" name="文本框 5">
            <a:extLst>
              <a:ext uri="{FF2B5EF4-FFF2-40B4-BE49-F238E27FC236}">
                <a16:creationId xmlns:a16="http://schemas.microsoft.com/office/drawing/2014/main" id="{B8E54D7F-76A3-4E69-A171-6F901F23DE6E}"/>
              </a:ext>
            </a:extLst>
          </p:cNvPr>
          <p:cNvSpPr txBox="1"/>
          <p:nvPr/>
        </p:nvSpPr>
        <p:spPr>
          <a:xfrm>
            <a:off x="500964" y="5976391"/>
            <a:ext cx="10153128" cy="338554"/>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Jumper, J. et al. Highly accurate protein structure prediction with </a:t>
            </a:r>
            <a:r>
              <a:rPr lang="en-US" altLang="zh-CN" sz="1600" dirty="0" err="1">
                <a:latin typeface="Times New Roman" panose="02020603050405020304" pitchFamily="18" charset="0"/>
                <a:cs typeface="Times New Roman" panose="02020603050405020304" pitchFamily="18" charset="0"/>
              </a:rPr>
              <a:t>AlphaFold</a:t>
            </a:r>
            <a:r>
              <a:rPr lang="en-US" altLang="zh-CN" sz="1600" dirty="0">
                <a:latin typeface="Times New Roman" panose="02020603050405020304" pitchFamily="18" charset="0"/>
                <a:cs typeface="Times New Roman" panose="02020603050405020304" pitchFamily="18" charset="0"/>
              </a:rPr>
              <a:t>. Nature 596, 583–589 (2021).</a:t>
            </a:r>
          </a:p>
        </p:txBody>
      </p:sp>
      <p:pic>
        <p:nvPicPr>
          <p:cNvPr id="5" name="图片 4">
            <a:extLst>
              <a:ext uri="{FF2B5EF4-FFF2-40B4-BE49-F238E27FC236}">
                <a16:creationId xmlns:a16="http://schemas.microsoft.com/office/drawing/2014/main" id="{16080D40-A5E1-40C5-94C8-09F0222E9D52}"/>
              </a:ext>
            </a:extLst>
          </p:cNvPr>
          <p:cNvPicPr>
            <a:picLocks noChangeAspect="1"/>
          </p:cNvPicPr>
          <p:nvPr/>
        </p:nvPicPr>
        <p:blipFill>
          <a:blip r:embed="rId3"/>
          <a:stretch>
            <a:fillRect/>
          </a:stretch>
        </p:blipFill>
        <p:spPr>
          <a:xfrm>
            <a:off x="0" y="1626374"/>
            <a:ext cx="11522074" cy="3917969"/>
          </a:xfrm>
          <a:prstGeom prst="rect">
            <a:avLst/>
          </a:prstGeom>
        </p:spPr>
      </p:pic>
    </p:spTree>
    <p:extLst>
      <p:ext uri="{BB962C8B-B14F-4D97-AF65-F5344CB8AC3E}">
        <p14:creationId xmlns:p14="http://schemas.microsoft.com/office/powerpoint/2010/main" val="8401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10516657"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Navigating combinatorial hypothesis spaces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4" name="图片 3">
            <a:extLst>
              <a:ext uri="{FF2B5EF4-FFF2-40B4-BE49-F238E27FC236}">
                <a16:creationId xmlns:a16="http://schemas.microsoft.com/office/drawing/2014/main" id="{B664F519-4E71-4E49-8CA9-99A46236659F}"/>
              </a:ext>
            </a:extLst>
          </p:cNvPr>
          <p:cNvPicPr>
            <a:picLocks noChangeAspect="1"/>
          </p:cNvPicPr>
          <p:nvPr/>
        </p:nvPicPr>
        <p:blipFill>
          <a:blip r:embed="rId3"/>
          <a:stretch>
            <a:fillRect/>
          </a:stretch>
        </p:blipFill>
        <p:spPr>
          <a:xfrm>
            <a:off x="954454" y="1367879"/>
            <a:ext cx="9631119" cy="4258269"/>
          </a:xfrm>
          <a:prstGeom prst="rect">
            <a:avLst/>
          </a:prstGeom>
        </p:spPr>
      </p:pic>
      <p:sp>
        <p:nvSpPr>
          <p:cNvPr id="5" name="文本框 4">
            <a:extLst>
              <a:ext uri="{FF2B5EF4-FFF2-40B4-BE49-F238E27FC236}">
                <a16:creationId xmlns:a16="http://schemas.microsoft.com/office/drawing/2014/main" id="{8726A6A3-F877-4CDD-9189-B57B2BBB317A}"/>
              </a:ext>
            </a:extLst>
          </p:cNvPr>
          <p:cNvSpPr txBox="1"/>
          <p:nvPr/>
        </p:nvSpPr>
        <p:spPr>
          <a:xfrm>
            <a:off x="500964" y="5904383"/>
            <a:ext cx="10153128"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Petersen B K, </a:t>
            </a:r>
            <a:r>
              <a:rPr lang="en-US" altLang="zh-CN" sz="1600" dirty="0" err="1">
                <a:latin typeface="Times New Roman" panose="02020603050405020304" pitchFamily="18" charset="0"/>
                <a:cs typeface="Times New Roman" panose="02020603050405020304" pitchFamily="18" charset="0"/>
              </a:rPr>
              <a:t>Landajuela</a:t>
            </a:r>
            <a:r>
              <a:rPr lang="en-US" altLang="zh-CN" sz="1600" dirty="0">
                <a:latin typeface="Times New Roman" panose="02020603050405020304" pitchFamily="18" charset="0"/>
                <a:cs typeface="Times New Roman" panose="02020603050405020304" pitchFamily="18" charset="0"/>
              </a:rPr>
              <a:t> M, </a:t>
            </a:r>
            <a:r>
              <a:rPr lang="en-US" altLang="zh-CN" sz="1600" dirty="0" err="1">
                <a:latin typeface="Times New Roman" panose="02020603050405020304" pitchFamily="18" charset="0"/>
                <a:cs typeface="Times New Roman" panose="02020603050405020304" pitchFamily="18" charset="0"/>
              </a:rPr>
              <a:t>Mundhenk</a:t>
            </a:r>
            <a:r>
              <a:rPr lang="en-US" altLang="zh-CN" sz="1600" dirty="0">
                <a:latin typeface="Times New Roman" panose="02020603050405020304" pitchFamily="18" charset="0"/>
                <a:cs typeface="Times New Roman" panose="02020603050405020304" pitchFamily="18" charset="0"/>
              </a:rPr>
              <a:t> T N, et al. Deep symbolic regression: Recovering mathematical expressions from data via risk-seeking policy gradients[J].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arXiv:1912.04871, 2019.</a:t>
            </a:r>
          </a:p>
        </p:txBody>
      </p:sp>
    </p:spTree>
    <p:extLst>
      <p:ext uri="{BB962C8B-B14F-4D97-AF65-F5344CB8AC3E}">
        <p14:creationId xmlns:p14="http://schemas.microsoft.com/office/powerpoint/2010/main" val="9893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008509" y="1151855"/>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Learning meaningful representations of scientific data</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22</a:t>
            </a:fld>
            <a:endParaRPr lang="zh-CN" altLang="en-US"/>
          </a:p>
        </p:txBody>
      </p:sp>
    </p:spTree>
    <p:extLst>
      <p:ext uri="{BB962C8B-B14F-4D97-AF65-F5344CB8AC3E}">
        <p14:creationId xmlns:p14="http://schemas.microsoft.com/office/powerpoint/2010/main" val="55668334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360437" y="-410609"/>
            <a:ext cx="9580553"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Efficient evaluation of scientific hypotheses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7F1F4A99-681D-4591-B2BC-BF4B29E29637}"/>
              </a:ext>
            </a:extLst>
          </p:cNvPr>
          <p:cNvSpPr txBox="1"/>
          <p:nvPr/>
        </p:nvSpPr>
        <p:spPr>
          <a:xfrm>
            <a:off x="500964" y="6048399"/>
            <a:ext cx="10153128" cy="338554"/>
          </a:xfrm>
          <a:prstGeom prst="rect">
            <a:avLst/>
          </a:prstGeom>
          <a:noFill/>
        </p:spPr>
        <p:txBody>
          <a:bodyPr wrap="square">
            <a:spAutoFit/>
          </a:bodyPr>
          <a:lstStyle/>
          <a:p>
            <a:pPr>
              <a:spcAft>
                <a:spcPts val="1200"/>
              </a:spcAft>
            </a:pPr>
            <a:r>
              <a:rPr lang="en-US" altLang="zh-CN" sz="1600" dirty="0" err="1">
                <a:latin typeface="Times New Roman" panose="02020603050405020304" pitchFamily="18" charset="0"/>
                <a:cs typeface="Times New Roman" panose="02020603050405020304" pitchFamily="18" charset="0"/>
              </a:rPr>
              <a:t>Degrave</a:t>
            </a:r>
            <a:r>
              <a:rPr lang="en-US" altLang="zh-CN" sz="1600" dirty="0">
                <a:latin typeface="Times New Roman" panose="02020603050405020304" pitchFamily="18" charset="0"/>
                <a:cs typeface="Times New Roman" panose="02020603050405020304" pitchFamily="18" charset="0"/>
              </a:rPr>
              <a:t>, J. et al. Magnetic control of tokamak plasmas through deep reinforcement learning. Nature 602, 414–419 (2022).</a:t>
            </a:r>
          </a:p>
        </p:txBody>
      </p:sp>
      <p:pic>
        <p:nvPicPr>
          <p:cNvPr id="4" name="图片 3">
            <a:extLst>
              <a:ext uri="{FF2B5EF4-FFF2-40B4-BE49-F238E27FC236}">
                <a16:creationId xmlns:a16="http://schemas.microsoft.com/office/drawing/2014/main" id="{CEDA802D-97FD-4F83-AE9A-B9B570AB223E}"/>
              </a:ext>
            </a:extLst>
          </p:cNvPr>
          <p:cNvPicPr>
            <a:picLocks noChangeAspect="1"/>
          </p:cNvPicPr>
          <p:nvPr/>
        </p:nvPicPr>
        <p:blipFill>
          <a:blip r:embed="rId3"/>
          <a:stretch>
            <a:fillRect/>
          </a:stretch>
        </p:blipFill>
        <p:spPr>
          <a:xfrm>
            <a:off x="748110" y="556420"/>
            <a:ext cx="9658836" cy="5491979"/>
          </a:xfrm>
          <a:prstGeom prst="rect">
            <a:avLst/>
          </a:prstGeom>
        </p:spPr>
      </p:pic>
    </p:spTree>
    <p:extLst>
      <p:ext uri="{BB962C8B-B14F-4D97-AF65-F5344CB8AC3E}">
        <p14:creationId xmlns:p14="http://schemas.microsoft.com/office/powerpoint/2010/main" val="2395188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30193"/>
            <a:ext cx="9580553" cy="1347445"/>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Efficient evaluation of scientific hypotheses</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F4165B4E-6785-4897-BFA5-883D1CCCC0FE}"/>
              </a:ext>
            </a:extLst>
          </p:cNvPr>
          <p:cNvPicPr>
            <a:picLocks noChangeAspect="1"/>
          </p:cNvPicPr>
          <p:nvPr/>
        </p:nvPicPr>
        <p:blipFill>
          <a:blip r:embed="rId3"/>
          <a:stretch>
            <a:fillRect/>
          </a:stretch>
        </p:blipFill>
        <p:spPr>
          <a:xfrm>
            <a:off x="-1" y="1779360"/>
            <a:ext cx="11522075" cy="2921454"/>
          </a:xfrm>
          <a:prstGeom prst="rect">
            <a:avLst/>
          </a:prstGeom>
        </p:spPr>
      </p:pic>
      <p:sp>
        <p:nvSpPr>
          <p:cNvPr id="5" name="文本框 4">
            <a:extLst>
              <a:ext uri="{FF2B5EF4-FFF2-40B4-BE49-F238E27FC236}">
                <a16:creationId xmlns:a16="http://schemas.microsoft.com/office/drawing/2014/main" id="{7F1F4A99-681D-4591-B2BC-BF4B29E29637}"/>
              </a:ext>
            </a:extLst>
          </p:cNvPr>
          <p:cNvSpPr txBox="1"/>
          <p:nvPr/>
        </p:nvSpPr>
        <p:spPr>
          <a:xfrm>
            <a:off x="500964" y="6048399"/>
            <a:ext cx="10153128" cy="338554"/>
          </a:xfrm>
          <a:prstGeom prst="rect">
            <a:avLst/>
          </a:prstGeom>
          <a:noFill/>
        </p:spPr>
        <p:txBody>
          <a:bodyPr wrap="square">
            <a:spAutoFit/>
          </a:bodyPr>
          <a:lstStyle/>
          <a:p>
            <a:pPr>
              <a:spcAft>
                <a:spcPts val="1200"/>
              </a:spcAft>
            </a:pPr>
            <a:r>
              <a:rPr lang="en-US" altLang="zh-CN" sz="1600" dirty="0" err="1">
                <a:latin typeface="Times New Roman" panose="02020603050405020304" pitchFamily="18" charset="0"/>
                <a:cs typeface="Times New Roman" panose="02020603050405020304" pitchFamily="18" charset="0"/>
              </a:rPr>
              <a:t>Degrave</a:t>
            </a:r>
            <a:r>
              <a:rPr lang="en-US" altLang="zh-CN" sz="1600" dirty="0">
                <a:latin typeface="Times New Roman" panose="02020603050405020304" pitchFamily="18" charset="0"/>
                <a:cs typeface="Times New Roman" panose="02020603050405020304" pitchFamily="18" charset="0"/>
              </a:rPr>
              <a:t>, J. et al. Magnetic control of tokamak plasmas through deep reinforcement learning. Nature 602, 414–419 (2022).</a:t>
            </a:r>
          </a:p>
        </p:txBody>
      </p:sp>
    </p:spTree>
    <p:extLst>
      <p:ext uri="{BB962C8B-B14F-4D97-AF65-F5344CB8AC3E}">
        <p14:creationId xmlns:p14="http://schemas.microsoft.com/office/powerpoint/2010/main" val="250362051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008509" y="1151855"/>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Learning meaningful representations of scientific data</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25</a:t>
            </a:fld>
            <a:endParaRPr lang="zh-CN" altLang="en-US"/>
          </a:p>
        </p:txBody>
      </p:sp>
    </p:spTree>
    <p:extLst>
      <p:ext uri="{BB962C8B-B14F-4D97-AF65-F5344CB8AC3E}">
        <p14:creationId xmlns:p14="http://schemas.microsoft.com/office/powerpoint/2010/main" val="174208276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p:txBody>
          <a:bodyPr/>
          <a:lstStyle/>
          <a:p>
            <a:pPr defTabSz="1151890" eaLnBrk="1" hangingPunct="1"/>
            <a:r>
              <a:rPr lang="en-US" altLang="zh-CN">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Conclusion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6" name="文本框 5">
            <a:extLst>
              <a:ext uri="{FF2B5EF4-FFF2-40B4-BE49-F238E27FC236}">
                <a16:creationId xmlns:a16="http://schemas.microsoft.com/office/drawing/2014/main" id="{E2F8AA33-4617-9F91-E64E-3E3390DEE080}"/>
              </a:ext>
            </a:extLst>
          </p:cNvPr>
          <p:cNvSpPr txBox="1"/>
          <p:nvPr/>
        </p:nvSpPr>
        <p:spPr>
          <a:xfrm>
            <a:off x="432445" y="1151855"/>
            <a:ext cx="10945216" cy="209288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AI systems can contribute to scientific understanding, enable the investigation of processes and objects that cannot be visualized or probed in any other way, and systematically inspire ideas by building models from data and combining them with simulation and scalable computing.</a:t>
            </a:r>
          </a:p>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AI has the potential to unlock scientific discoveries that were previously out of reach.</a:t>
            </a:r>
          </a:p>
        </p:txBody>
      </p:sp>
    </p:spTree>
    <p:extLst>
      <p:ext uri="{BB962C8B-B14F-4D97-AF65-F5344CB8AC3E}">
        <p14:creationId xmlns:p14="http://schemas.microsoft.com/office/powerpoint/2010/main" val="67402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0"/>
            <a:ext cx="11522075" cy="6480175"/>
          </a:xfrm>
          <a:prstGeom prst="rect">
            <a:avLst/>
          </a:prstGeom>
        </p:spPr>
      </p:pic>
      <p:sp>
        <p:nvSpPr>
          <p:cNvPr id="39" name="文本框 11"/>
          <p:cNvSpPr txBox="1">
            <a:spLocks noChangeArrowheads="1"/>
          </p:cNvSpPr>
          <p:nvPr/>
        </p:nvSpPr>
        <p:spPr bwMode="auto">
          <a:xfrm>
            <a:off x="0" y="2447999"/>
            <a:ext cx="11522075" cy="10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50000"/>
              </a:lnSpc>
              <a:buFont typeface="Arial" panose="020B0604020202020204" pitchFamily="34" charset="0"/>
              <a:buNone/>
            </a:pPr>
            <a:r>
              <a:rPr lang="en-US" altLang="zh-CN"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Thank</a:t>
            </a:r>
            <a:r>
              <a:rPr lang="zh-CN" altLang="en-US"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4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You for listening!</a:t>
            </a:r>
          </a:p>
        </p:txBody>
      </p:sp>
      <p:sp>
        <p:nvSpPr>
          <p:cNvPr id="5" name="Subtitle 6">
            <a:extLst>
              <a:ext uri="{FF2B5EF4-FFF2-40B4-BE49-F238E27FC236}">
                <a16:creationId xmlns:a16="http://schemas.microsoft.com/office/drawing/2014/main" id="{F2B24E13-C4E6-5949-A767-9F48F2763BD2}"/>
              </a:ext>
            </a:extLst>
          </p:cNvPr>
          <p:cNvSpPr>
            <a:spLocks/>
          </p:cNvSpPr>
          <p:nvPr/>
        </p:nvSpPr>
        <p:spPr bwMode="auto">
          <a:xfrm>
            <a:off x="0" y="5551505"/>
            <a:ext cx="11520012" cy="34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solidFill>
                  <a:srgbClr val="103A84"/>
                </a:solidFill>
                <a:latin typeface="Times New Roman" panose="02020603050405020304" pitchFamily="18" charset="0"/>
                <a:cs typeface="Times New Roman" panose="02020603050405020304" pitchFamily="18" charset="0"/>
              </a:rPr>
              <a:t>2023-10-10</a:t>
            </a:r>
          </a:p>
        </p:txBody>
      </p:sp>
      <p:pic>
        <p:nvPicPr>
          <p:cNvPr id="10" name="Picture 208" descr="C:\Users\Lydia\Desktop\教务处工作\20190209龙老师PPT\学校中英文标准组合LOGO下载\中英文标准组合(jpge格式）.jpg">
            <a:extLst>
              <a:ext uri="{FF2B5EF4-FFF2-40B4-BE49-F238E27FC236}">
                <a16:creationId xmlns:a16="http://schemas.microsoft.com/office/drawing/2014/main" id="{9015811C-715F-41E0-AE0A-8396C618A8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114" y="431775"/>
            <a:ext cx="3205683" cy="64150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3EEBEF67-E1CB-410D-BE9C-4014A1CA83BF}"/>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23069" y="431775"/>
            <a:ext cx="2564031" cy="504057"/>
          </a:xfrm>
          <a:prstGeom prst="rect">
            <a:avLst/>
          </a:prstGeom>
        </p:spPr>
      </p:pic>
      <p:sp>
        <p:nvSpPr>
          <p:cNvPr id="3" name="文本框 2">
            <a:extLst>
              <a:ext uri="{FF2B5EF4-FFF2-40B4-BE49-F238E27FC236}">
                <a16:creationId xmlns:a16="http://schemas.microsoft.com/office/drawing/2014/main" id="{2459C996-E0C4-26EA-918E-3CC3DB758396}"/>
              </a:ext>
            </a:extLst>
          </p:cNvPr>
          <p:cNvSpPr txBox="1"/>
          <p:nvPr/>
        </p:nvSpPr>
        <p:spPr>
          <a:xfrm>
            <a:off x="2292724" y="5040287"/>
            <a:ext cx="6844552" cy="461665"/>
          </a:xfrm>
          <a:prstGeom prst="rect">
            <a:avLst/>
          </a:prstGeom>
          <a:noFill/>
        </p:spPr>
        <p:txBody>
          <a:bodyPr wrap="square">
            <a:spAutoFit/>
          </a:bodyPr>
          <a:lstStyle/>
          <a:p>
            <a:pPr algn="ctr" eaLnBrk="1" hangingPunct="1">
              <a:spcAft>
                <a:spcPts val="1800"/>
              </a:spcAft>
            </a:pPr>
            <a:r>
              <a:rPr lang="en-US" altLang="zh-CN" sz="2400" b="1" dirty="0">
                <a:solidFill>
                  <a:srgbClr val="103A84"/>
                </a:solidFill>
                <a:latin typeface="Times New Roman" panose="02020603050405020304" pitchFamily="18" charset="0"/>
                <a:ea typeface="Microsoft YaHei Light" panose="020B0503020204020204" pitchFamily="34" charset="-122"/>
                <a:cs typeface="Times New Roman" panose="02020603050405020304" pitchFamily="18" charset="0"/>
              </a:rPr>
              <a:t>Shen Yuan</a:t>
            </a:r>
            <a:endParaRPr lang="en-US" altLang="zh-CN" sz="2400" b="1" dirty="0">
              <a:solidFill>
                <a:srgbClr val="103A84"/>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31501205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008509" y="1151855"/>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AI-aided data collection and curation for scientific research</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Learning meaningful representations of scientific data</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3</a:t>
            </a:fld>
            <a:endParaRPr lang="zh-CN" altLang="en-US"/>
          </a:p>
        </p:txBody>
      </p:sp>
    </p:spTree>
    <p:extLst>
      <p:ext uri="{BB962C8B-B14F-4D97-AF65-F5344CB8AC3E}">
        <p14:creationId xmlns:p14="http://schemas.microsoft.com/office/powerpoint/2010/main" val="51203007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Introduction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178672" y="2736031"/>
            <a:ext cx="4752528" cy="190821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Scientific discovery:</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hypothesis formation,</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experimental design,</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data collection and analysis</a:t>
            </a:r>
            <a:r>
              <a:rPr lang="en-US" altLang="zh-CN" sz="2400" dirty="0">
                <a:latin typeface="Times New Roman" panose="02020603050405020304" pitchFamily="18" charset="0"/>
                <a:cs typeface="Times New Roman" panose="02020603050405020304" pitchFamily="18" charset="0"/>
              </a:rPr>
              <a:t>.</a:t>
            </a:r>
          </a:p>
        </p:txBody>
      </p:sp>
      <p:pic>
        <p:nvPicPr>
          <p:cNvPr id="3" name="图片 2">
            <a:extLst>
              <a:ext uri="{FF2B5EF4-FFF2-40B4-BE49-F238E27FC236}">
                <a16:creationId xmlns:a16="http://schemas.microsoft.com/office/drawing/2014/main" id="{0458F129-52F5-4C39-8CF1-08EA4580B183}"/>
              </a:ext>
            </a:extLst>
          </p:cNvPr>
          <p:cNvPicPr>
            <a:picLocks noChangeAspect="1"/>
          </p:cNvPicPr>
          <p:nvPr/>
        </p:nvPicPr>
        <p:blipFill>
          <a:blip r:embed="rId3"/>
          <a:stretch>
            <a:fillRect/>
          </a:stretch>
        </p:blipFill>
        <p:spPr>
          <a:xfrm>
            <a:off x="5040957" y="678708"/>
            <a:ext cx="5649113" cy="5468113"/>
          </a:xfrm>
          <a:prstGeom prst="rect">
            <a:avLst/>
          </a:prstGeom>
        </p:spPr>
      </p:pic>
    </p:spTree>
    <p:extLst>
      <p:ext uri="{BB962C8B-B14F-4D97-AF65-F5344CB8AC3E}">
        <p14:creationId xmlns:p14="http://schemas.microsoft.com/office/powerpoint/2010/main" val="201738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39F24281-AD19-EB42-A7BA-345EBD617D57}"/>
              </a:ext>
            </a:extLst>
          </p:cNvPr>
          <p:cNvSpPr txBox="1">
            <a:spLocks noChangeArrowheads="1"/>
          </p:cNvSpPr>
          <p:nvPr/>
        </p:nvSpPr>
        <p:spPr>
          <a:xfrm>
            <a:off x="1008509" y="647799"/>
            <a:ext cx="9289032" cy="4422260"/>
          </a:xfrm>
          <a:prstGeom prst="rect">
            <a:avLst/>
          </a:prstGeom>
          <a:ln/>
        </p:spPr>
        <p:txBody>
          <a:bodyPr/>
          <a:lstStyle>
            <a:lvl1pPr marL="431800" indent="-431800" algn="l" defTabSz="115189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5990" indent="-360045" algn="l" defTabSz="11518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290" algn="l" defTabSz="11518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12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07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rPr>
              <a:t>Introduction</a:t>
            </a:r>
          </a:p>
          <a:p>
            <a:pPr>
              <a:lnSpc>
                <a:spcPct val="15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AI-aided data collection and curation for scientific research</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Data selection</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Data annotation</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Data generation</a:t>
            </a:r>
          </a:p>
          <a:p>
            <a:pPr lvl="1">
              <a:spcBef>
                <a:spcPts val="0"/>
              </a:spcBef>
              <a:buFont typeface="Wingdings" panose="05000000000000000000" pitchFamily="2" charset="2"/>
              <a:buChar char="Ø"/>
            </a:pPr>
            <a:r>
              <a:rPr lang="en-US" altLang="zh-CN" sz="2300" dirty="0">
                <a:latin typeface="Times New Roman" panose="02020603050405020304" pitchFamily="18" charset="0"/>
                <a:cs typeface="Times New Roman" panose="02020603050405020304" pitchFamily="18" charset="0"/>
              </a:rPr>
              <a:t>Data refinements</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Learning meaningful representations of scientific data</a:t>
            </a:r>
            <a:endParaRPr lang="en-US" altLang="zh-CN" sz="2800" dirty="0">
              <a:solidFill>
                <a:schemeClr val="bg1">
                  <a:lumMod val="8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AI-based generation of scientific hypotheses</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AI-driven experimentation and simulation</a:t>
            </a:r>
          </a:p>
          <a:p>
            <a:pPr>
              <a:lnSpc>
                <a:spcPct val="150000"/>
              </a:lnSpc>
              <a:spcBef>
                <a:spcPts val="0"/>
              </a:spcBef>
              <a:buFont typeface="Wingdings" panose="05000000000000000000" pitchFamily="2" charset="2"/>
              <a:buChar char="Ø"/>
            </a:pPr>
            <a:r>
              <a:rPr lang="en-US" altLang="zh-CN" sz="2800" dirty="0">
                <a:solidFill>
                  <a:schemeClr val="bg1">
                    <a:lumMod val="85000"/>
                  </a:schemeClr>
                </a:solidFill>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0E39A186-51B7-4C19-ABBF-88BAE06474C9}"/>
              </a:ext>
            </a:extLst>
          </p:cNvPr>
          <p:cNvSpPr>
            <a:spLocks noGrp="1"/>
          </p:cNvSpPr>
          <p:nvPr>
            <p:ph type="sldNum" sz="quarter" idx="12"/>
          </p:nvPr>
        </p:nvSpPr>
        <p:spPr/>
        <p:txBody>
          <a:bodyPr/>
          <a:lstStyle/>
          <a:p>
            <a:fld id="{B91EE9DE-39C0-45B1-B406-4DEC767CB4A8}" type="slidenum">
              <a:rPr lang="zh-CN" altLang="en-US" smtClean="0"/>
              <a:t>5</a:t>
            </a:fld>
            <a:endParaRPr lang="zh-CN" altLang="en-US"/>
          </a:p>
        </p:txBody>
      </p:sp>
    </p:spTree>
    <p:extLst>
      <p:ext uri="{BB962C8B-B14F-4D97-AF65-F5344CB8AC3E}">
        <p14:creationId xmlns:p14="http://schemas.microsoft.com/office/powerpoint/2010/main" val="206777594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selection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684473" y="1151855"/>
            <a:ext cx="10153128" cy="2092881"/>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 typical particle collision experiment generates over 100 terabytes of data every second.</a:t>
            </a:r>
          </a:p>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In these physics experiments, over 99.99% of raw instrument data represents background events that must be detected in real time and discarded to manage the data rates.</a:t>
            </a:r>
          </a:p>
        </p:txBody>
      </p:sp>
      <p:pic>
        <p:nvPicPr>
          <p:cNvPr id="1026" name="Picture 2" descr="Safety of high-energy particle collision experiments - Wikipedia">
            <a:extLst>
              <a:ext uri="{FF2B5EF4-FFF2-40B4-BE49-F238E27FC236}">
                <a16:creationId xmlns:a16="http://schemas.microsoft.com/office/drawing/2014/main" id="{155A6982-515C-4595-92C9-A31947B291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805" y="3171779"/>
            <a:ext cx="3312368" cy="305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091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annotation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83A1DC6A-AE8B-49C5-8828-1CC41F22F494}"/>
              </a:ext>
            </a:extLst>
          </p:cNvPr>
          <p:cNvSpPr txBox="1"/>
          <p:nvPr/>
        </p:nvSpPr>
        <p:spPr>
          <a:xfrm>
            <a:off x="467230" y="2159967"/>
            <a:ext cx="10732681" cy="4647426"/>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Pseudo-labelling</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network is trained in a supervised fashion with labeled and unlabeled data simultaneously. For unlabeled data, Pseudo-Labels, just picking up the class which has the maximum predicted probability, are used as if they were true labels.</a:t>
            </a:r>
          </a:p>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Label propagation</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Label propagation is a semi-supervised and iterative machine learning algorithm that assigns labels to </a:t>
            </a:r>
            <a:r>
              <a:rPr lang="en-US" altLang="zh-CN" sz="2000" dirty="0" err="1">
                <a:latin typeface="Times New Roman" panose="02020603050405020304" pitchFamily="18" charset="0"/>
                <a:cs typeface="Times New Roman" panose="02020603050405020304" pitchFamily="18" charset="0"/>
              </a:rPr>
              <a:t>unlabelled</a:t>
            </a:r>
            <a:r>
              <a:rPr lang="en-US" altLang="zh-CN" sz="2000" dirty="0">
                <a:latin typeface="Times New Roman" panose="02020603050405020304" pitchFamily="18" charset="0"/>
                <a:cs typeface="Times New Roman" panose="02020603050405020304" pitchFamily="18" charset="0"/>
              </a:rPr>
              <a:t> points by propagating labels through the dataset.</a:t>
            </a:r>
          </a:p>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Active learning</a:t>
            </a:r>
          </a:p>
          <a:p>
            <a:pPr marL="918845" lvl="1" indent="-342900">
              <a:spcAft>
                <a:spcPts val="12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Active learning can improve AI models by selecting the most informative training points when data labelling is costly.</a:t>
            </a:r>
          </a:p>
          <a:p>
            <a:pPr marL="342900" indent="-342900">
              <a:spcAft>
                <a:spcPts val="1200"/>
              </a:spcAft>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27EDFAF-A28B-4128-AA30-E83558D13BF6}"/>
              </a:ext>
            </a:extLst>
          </p:cNvPr>
          <p:cNvSpPr txBox="1"/>
          <p:nvPr/>
        </p:nvSpPr>
        <p:spPr>
          <a:xfrm>
            <a:off x="467229" y="1151855"/>
            <a:ext cx="10732681" cy="1354217"/>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Only less than 1% of sequenced proteins is annotated with biological functions despite the proliferation of next-generation sequencing.</a:t>
            </a:r>
          </a:p>
          <a:p>
            <a:pPr marL="918845" lvl="1" indent="-342900">
              <a:spcAft>
                <a:spcPts val="1200"/>
              </a:spcAft>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63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generation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pic>
        <p:nvPicPr>
          <p:cNvPr id="2050" name="Picture 2" descr="https://lilianweng.github.io/posts/2021-07-11-diffusion-models/generative-overview.png">
            <a:extLst>
              <a:ext uri="{FF2B5EF4-FFF2-40B4-BE49-F238E27FC236}">
                <a16:creationId xmlns:a16="http://schemas.microsoft.com/office/drawing/2014/main" id="{74E32325-1459-4E5D-8589-76D7F10311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677" y="1009475"/>
            <a:ext cx="7494613" cy="518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84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53F98-0038-44B3-A55B-32A0B8A68006}"/>
              </a:ext>
            </a:extLst>
          </p:cNvPr>
          <p:cNvSpPr>
            <a:spLocks noGrp="1"/>
          </p:cNvSpPr>
          <p:nvPr>
            <p:ph type="title"/>
          </p:nvPr>
        </p:nvSpPr>
        <p:spPr>
          <a:xfrm>
            <a:off x="500964" y="277583"/>
            <a:ext cx="8860473" cy="731892"/>
          </a:xfrm>
        </p:spPr>
        <p:txBody>
          <a:bodyPr/>
          <a:lstStyle/>
          <a:p>
            <a:r>
              <a:rPr lang="en-US" altLang="zh-CN"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Data generation</a:t>
            </a:r>
            <a:endParaRPr lang="zh-CN" altLang="en-US" dirty="0">
              <a:ln w="0"/>
              <a:solidFill>
                <a:srgbClr val="9D1D32"/>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8" name="文本框 7">
            <a:extLst>
              <a:ext uri="{FF2B5EF4-FFF2-40B4-BE49-F238E27FC236}">
                <a16:creationId xmlns:a16="http://schemas.microsoft.com/office/drawing/2014/main" id="{53EAB0DF-4B68-44CB-B6E2-DD667C64F966}"/>
              </a:ext>
            </a:extLst>
          </p:cNvPr>
          <p:cNvSpPr txBox="1"/>
          <p:nvPr/>
        </p:nvSpPr>
        <p:spPr>
          <a:xfrm>
            <a:off x="144413" y="5876495"/>
            <a:ext cx="10657581" cy="584775"/>
          </a:xfrm>
          <a:prstGeom prst="rect">
            <a:avLst/>
          </a:prstGeom>
          <a:noFill/>
        </p:spPr>
        <p:txBody>
          <a:bodyPr wrap="square">
            <a:spAutoFit/>
          </a:bodyPr>
          <a:lstStyle/>
          <a:p>
            <a:pPr>
              <a:spcAft>
                <a:spcPts val="1200"/>
              </a:spcAft>
            </a:pPr>
            <a:r>
              <a:rPr lang="en-US" altLang="zh-CN" sz="1600" dirty="0">
                <a:latin typeface="Times New Roman" panose="02020603050405020304" pitchFamily="18" charset="0"/>
                <a:cs typeface="Times New Roman" panose="02020603050405020304" pitchFamily="18" charset="0"/>
              </a:rPr>
              <a:t>Teixeira B, Singh V, Chen T, et al. Generating synthetic x-ray images of a person from the surface geometry[C]//Proceedings of the IEEE conference on computer vision and pattern recognition. 2018: 9059-9067.</a:t>
            </a:r>
          </a:p>
        </p:txBody>
      </p:sp>
      <p:pic>
        <p:nvPicPr>
          <p:cNvPr id="3" name="图片 2">
            <a:extLst>
              <a:ext uri="{FF2B5EF4-FFF2-40B4-BE49-F238E27FC236}">
                <a16:creationId xmlns:a16="http://schemas.microsoft.com/office/drawing/2014/main" id="{E1EFD2B3-8083-48D8-949E-3F49DDC4B7DF}"/>
              </a:ext>
            </a:extLst>
          </p:cNvPr>
          <p:cNvPicPr>
            <a:picLocks noChangeAspect="1"/>
          </p:cNvPicPr>
          <p:nvPr/>
        </p:nvPicPr>
        <p:blipFill>
          <a:blip r:embed="rId3"/>
          <a:stretch>
            <a:fillRect/>
          </a:stretch>
        </p:blipFill>
        <p:spPr>
          <a:xfrm>
            <a:off x="1266853" y="2590080"/>
            <a:ext cx="9564435" cy="3296110"/>
          </a:xfrm>
          <a:prstGeom prst="rect">
            <a:avLst/>
          </a:prstGeom>
        </p:spPr>
      </p:pic>
      <p:pic>
        <p:nvPicPr>
          <p:cNvPr id="5" name="图片 4">
            <a:extLst>
              <a:ext uri="{FF2B5EF4-FFF2-40B4-BE49-F238E27FC236}">
                <a16:creationId xmlns:a16="http://schemas.microsoft.com/office/drawing/2014/main" id="{4A8A4443-34B5-4391-9A4A-8700346F6C52}"/>
              </a:ext>
            </a:extLst>
          </p:cNvPr>
          <p:cNvPicPr>
            <a:picLocks noChangeAspect="1"/>
          </p:cNvPicPr>
          <p:nvPr/>
        </p:nvPicPr>
        <p:blipFill>
          <a:blip r:embed="rId4"/>
          <a:stretch>
            <a:fillRect/>
          </a:stretch>
        </p:blipFill>
        <p:spPr>
          <a:xfrm>
            <a:off x="424530" y="990721"/>
            <a:ext cx="4486090" cy="2288821"/>
          </a:xfrm>
          <a:prstGeom prst="rect">
            <a:avLst/>
          </a:prstGeom>
        </p:spPr>
      </p:pic>
    </p:spTree>
    <p:extLst>
      <p:ext uri="{BB962C8B-B14F-4D97-AF65-F5344CB8AC3E}">
        <p14:creationId xmlns:p14="http://schemas.microsoft.com/office/powerpoint/2010/main" val="14801978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11860</TotalTime>
  <Words>2483</Words>
  <Application>Microsoft Office PowerPoint</Application>
  <PresentationFormat>自定义</PresentationFormat>
  <Paragraphs>189</Paragraphs>
  <Slides>27</Slides>
  <Notes>24</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Microsoft YaHei Light</vt:lpstr>
      <vt:lpstr>黑体</vt:lpstr>
      <vt:lpstr>宋体</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Introduction</vt:lpstr>
      <vt:lpstr>PowerPoint 演示文稿</vt:lpstr>
      <vt:lpstr>Data selection</vt:lpstr>
      <vt:lpstr>Data annotation</vt:lpstr>
      <vt:lpstr>Data generation</vt:lpstr>
      <vt:lpstr>Data generation</vt:lpstr>
      <vt:lpstr>Data generation</vt:lpstr>
      <vt:lpstr>Data refinements</vt:lpstr>
      <vt:lpstr>Improving the resolution of live-cell images</vt:lpstr>
      <vt:lpstr>Denoising autoencoder</vt:lpstr>
      <vt:lpstr>PowerPoint 演示文稿</vt:lpstr>
      <vt:lpstr>Learning meaningful representations of scientific data</vt:lpstr>
      <vt:lpstr>Neural operators</vt:lpstr>
      <vt:lpstr>PowerPoint 演示文稿</vt:lpstr>
      <vt:lpstr>Black-box predictors of scientific hypotheses</vt:lpstr>
      <vt:lpstr>Black-box predictors of scientific hypotheses</vt:lpstr>
      <vt:lpstr>Black-box predictors of scientific hypotheses</vt:lpstr>
      <vt:lpstr>Navigating combinatorial hypothesis spaces</vt:lpstr>
      <vt:lpstr>PowerPoint 演示文稿</vt:lpstr>
      <vt:lpstr>Efficient evaluation of scientific hypotheses</vt:lpstr>
      <vt:lpstr>Efficient evaluation of scientific hypotheses</vt:lpstr>
      <vt:lpstr>PowerPoint 演示文稿</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c:title>
  <dc:creator>Mn</dc:creator>
  <cp:lastModifiedBy>178976460@qq.com</cp:lastModifiedBy>
  <cp:revision>2486</cp:revision>
  <cp:lastPrinted>2023-06-21T00:31:15Z</cp:lastPrinted>
  <dcterms:created xsi:type="dcterms:W3CDTF">2016-04-22T07:39:00Z</dcterms:created>
  <dcterms:modified xsi:type="dcterms:W3CDTF">2023-10-10T03:38:05Z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